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28"/>
  </p:notesMasterIdLst>
  <p:sldIdLst>
    <p:sldId id="257" r:id="rId5"/>
    <p:sldId id="263" r:id="rId6"/>
    <p:sldId id="277" r:id="rId7"/>
    <p:sldId id="259" r:id="rId8"/>
    <p:sldId id="275" r:id="rId9"/>
    <p:sldId id="276" r:id="rId10"/>
    <p:sldId id="278" r:id="rId11"/>
    <p:sldId id="274" r:id="rId12"/>
    <p:sldId id="279" r:id="rId13"/>
    <p:sldId id="280" r:id="rId14"/>
    <p:sldId id="281" r:id="rId15"/>
    <p:sldId id="282" r:id="rId16"/>
    <p:sldId id="283" r:id="rId17"/>
    <p:sldId id="284" r:id="rId18"/>
    <p:sldId id="285" r:id="rId19"/>
    <p:sldId id="286" r:id="rId20"/>
    <p:sldId id="287" r:id="rId21"/>
    <p:sldId id="288" r:id="rId22"/>
    <p:sldId id="289" r:id="rId23"/>
    <p:sldId id="258" r:id="rId24"/>
    <p:sldId id="268" r:id="rId25"/>
    <p:sldId id="272" r:id="rId26"/>
    <p:sldId id="266" r:id="rId27"/>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324" autoAdjust="0"/>
    <p:restoredTop sz="94154"/>
  </p:normalViewPr>
  <p:slideViewPr>
    <p:cSldViewPr snapToGrid="0" snapToObjects="1">
      <p:cViewPr varScale="1">
        <p:scale>
          <a:sx n="105" d="100"/>
          <a:sy n="105" d="100"/>
        </p:scale>
        <p:origin x="512" y="200"/>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8FF5D79-38F0-4810-A9C2-FFA4887BE3DB}" type="datetimeFigureOut">
              <a:rPr lang="sv-SE" smtClean="0"/>
              <a:t>2024-10-01</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BC78F40-F30E-4F3E-8332-6EC76865323C}" type="slidenum">
              <a:rPr lang="sv-SE" smtClean="0"/>
              <a:t>‹#›</a:t>
            </a:fld>
            <a:endParaRPr lang="sv-SE"/>
          </a:p>
        </p:txBody>
      </p:sp>
    </p:spTree>
    <p:extLst>
      <p:ext uri="{BB962C8B-B14F-4D97-AF65-F5344CB8AC3E}">
        <p14:creationId xmlns:p14="http://schemas.microsoft.com/office/powerpoint/2010/main" val="37155876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CBC78F40-F30E-4F3E-8332-6EC76865323C}" type="slidenum">
              <a:rPr lang="sv-SE" smtClean="0"/>
              <a:t>13</a:t>
            </a:fld>
            <a:endParaRPr lang="sv-SE"/>
          </a:p>
        </p:txBody>
      </p:sp>
    </p:spTree>
    <p:extLst>
      <p:ext uri="{BB962C8B-B14F-4D97-AF65-F5344CB8AC3E}">
        <p14:creationId xmlns:p14="http://schemas.microsoft.com/office/powerpoint/2010/main" val="15124982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CBC78F40-F30E-4F3E-8332-6EC76865323C}" type="slidenum">
              <a:rPr lang="sv-SE" smtClean="0"/>
              <a:t>15</a:t>
            </a:fld>
            <a:endParaRPr lang="sv-SE"/>
          </a:p>
        </p:txBody>
      </p:sp>
    </p:spTree>
    <p:extLst>
      <p:ext uri="{BB962C8B-B14F-4D97-AF65-F5344CB8AC3E}">
        <p14:creationId xmlns:p14="http://schemas.microsoft.com/office/powerpoint/2010/main" val="2796743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C428178-D3A8-1C49-B378-EC448E521121}"/>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95E271DC-53EB-4548-AF21-1E8CB1DD5D4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B280D889-4670-BF40-943D-54C0FB19BD9B}"/>
              </a:ext>
            </a:extLst>
          </p:cNvPr>
          <p:cNvSpPr>
            <a:spLocks noGrp="1"/>
          </p:cNvSpPr>
          <p:nvPr>
            <p:ph type="dt" sz="half" idx="10"/>
          </p:nvPr>
        </p:nvSpPr>
        <p:spPr/>
        <p:txBody>
          <a:bodyPr/>
          <a:lstStyle/>
          <a:p>
            <a:fld id="{26056C2F-2B2E-4E4B-A670-8200345F99BC}" type="datetimeFigureOut">
              <a:rPr lang="sv-SE" smtClean="0"/>
              <a:t>2024-10-01</a:t>
            </a:fld>
            <a:endParaRPr lang="sv-SE"/>
          </a:p>
        </p:txBody>
      </p:sp>
      <p:sp>
        <p:nvSpPr>
          <p:cNvPr id="5" name="Platshållare för sidfot 4">
            <a:extLst>
              <a:ext uri="{FF2B5EF4-FFF2-40B4-BE49-F238E27FC236}">
                <a16:creationId xmlns:a16="http://schemas.microsoft.com/office/drawing/2014/main" id="{048AC9CD-9E55-F243-BE15-9C9C842699B5}"/>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73C05B51-4B13-2A4C-8D8E-293F75CCBC18}"/>
              </a:ext>
            </a:extLst>
          </p:cNvPr>
          <p:cNvSpPr>
            <a:spLocks noGrp="1"/>
          </p:cNvSpPr>
          <p:nvPr>
            <p:ph type="sldNum" sz="quarter" idx="12"/>
          </p:nvPr>
        </p:nvSpPr>
        <p:spPr/>
        <p:txBody>
          <a:bodyPr/>
          <a:lstStyle/>
          <a:p>
            <a:fld id="{F5D132CC-6A1F-8943-92D9-B6645374F228}" type="slidenum">
              <a:rPr lang="sv-SE" smtClean="0"/>
              <a:t>‹#›</a:t>
            </a:fld>
            <a:endParaRPr lang="sv-SE"/>
          </a:p>
        </p:txBody>
      </p:sp>
    </p:spTree>
    <p:extLst>
      <p:ext uri="{BB962C8B-B14F-4D97-AF65-F5344CB8AC3E}">
        <p14:creationId xmlns:p14="http://schemas.microsoft.com/office/powerpoint/2010/main" val="36128300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2363A83-CA66-614E-97FC-945AAFADCE95}"/>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0B8D5552-4155-EC45-8423-406C8399ABDD}"/>
              </a:ext>
            </a:extLst>
          </p:cNvPr>
          <p:cNvSpPr>
            <a:spLocks noGrp="1"/>
          </p:cNvSpPr>
          <p:nvPr>
            <p:ph type="body" orient="vert" idx="1"/>
          </p:nvPr>
        </p:nvSpPr>
        <p:spPr/>
        <p:txBody>
          <a:bodyPr vert="eaVert"/>
          <a:lstStyle/>
          <a:p>
            <a:r>
              <a:rPr lang="sv-SE"/>
              <a:t>Redigera format för bakgrundstext
Nivå två
Nivå tre
Nivå fyra
Nivå fem</a:t>
            </a:r>
          </a:p>
        </p:txBody>
      </p:sp>
      <p:sp>
        <p:nvSpPr>
          <p:cNvPr id="4" name="Platshållare för datum 3">
            <a:extLst>
              <a:ext uri="{FF2B5EF4-FFF2-40B4-BE49-F238E27FC236}">
                <a16:creationId xmlns:a16="http://schemas.microsoft.com/office/drawing/2014/main" id="{C3861A23-8179-A54B-92D8-B951F2DAA451}"/>
              </a:ext>
            </a:extLst>
          </p:cNvPr>
          <p:cNvSpPr>
            <a:spLocks noGrp="1"/>
          </p:cNvSpPr>
          <p:nvPr>
            <p:ph type="dt" sz="half" idx="10"/>
          </p:nvPr>
        </p:nvSpPr>
        <p:spPr/>
        <p:txBody>
          <a:bodyPr/>
          <a:lstStyle/>
          <a:p>
            <a:fld id="{26056C2F-2B2E-4E4B-A670-8200345F99BC}" type="datetimeFigureOut">
              <a:rPr lang="sv-SE" smtClean="0"/>
              <a:t>2024-10-01</a:t>
            </a:fld>
            <a:endParaRPr lang="sv-SE"/>
          </a:p>
        </p:txBody>
      </p:sp>
      <p:sp>
        <p:nvSpPr>
          <p:cNvPr id="5" name="Platshållare för sidfot 4">
            <a:extLst>
              <a:ext uri="{FF2B5EF4-FFF2-40B4-BE49-F238E27FC236}">
                <a16:creationId xmlns:a16="http://schemas.microsoft.com/office/drawing/2014/main" id="{606782EF-6F01-5D42-9AD7-BBDD76CD2ADA}"/>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E6B308A1-9C69-3944-A77D-BD0735A8CBF1}"/>
              </a:ext>
            </a:extLst>
          </p:cNvPr>
          <p:cNvSpPr>
            <a:spLocks noGrp="1"/>
          </p:cNvSpPr>
          <p:nvPr>
            <p:ph type="sldNum" sz="quarter" idx="12"/>
          </p:nvPr>
        </p:nvSpPr>
        <p:spPr/>
        <p:txBody>
          <a:bodyPr/>
          <a:lstStyle/>
          <a:p>
            <a:fld id="{F5D132CC-6A1F-8943-92D9-B6645374F228}" type="slidenum">
              <a:rPr lang="sv-SE" smtClean="0"/>
              <a:t>‹#›</a:t>
            </a:fld>
            <a:endParaRPr lang="sv-SE"/>
          </a:p>
        </p:txBody>
      </p:sp>
    </p:spTree>
    <p:extLst>
      <p:ext uri="{BB962C8B-B14F-4D97-AF65-F5344CB8AC3E}">
        <p14:creationId xmlns:p14="http://schemas.microsoft.com/office/powerpoint/2010/main" val="39501450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8AA9F5A2-1264-FF44-A024-EBAF7473E428}"/>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9995F362-2DAB-0B4E-BA44-62B7D10B10DC}"/>
              </a:ext>
            </a:extLst>
          </p:cNvPr>
          <p:cNvSpPr>
            <a:spLocks noGrp="1"/>
          </p:cNvSpPr>
          <p:nvPr>
            <p:ph type="body" orient="vert" idx="1"/>
          </p:nvPr>
        </p:nvSpPr>
        <p:spPr>
          <a:xfrm>
            <a:off x="838200" y="365125"/>
            <a:ext cx="7734300" cy="5811838"/>
          </a:xfrm>
        </p:spPr>
        <p:txBody>
          <a:bodyPr vert="eaVert"/>
          <a:lstStyle/>
          <a:p>
            <a:r>
              <a:rPr lang="sv-SE"/>
              <a:t>Redigera format för bakgrundstext
Nivå två
Nivå tre
Nivå fyra
Nivå fem</a:t>
            </a:r>
          </a:p>
        </p:txBody>
      </p:sp>
      <p:sp>
        <p:nvSpPr>
          <p:cNvPr id="4" name="Platshållare för datum 3">
            <a:extLst>
              <a:ext uri="{FF2B5EF4-FFF2-40B4-BE49-F238E27FC236}">
                <a16:creationId xmlns:a16="http://schemas.microsoft.com/office/drawing/2014/main" id="{984836F7-59AA-8C4F-87BE-C1DD80B68577}"/>
              </a:ext>
            </a:extLst>
          </p:cNvPr>
          <p:cNvSpPr>
            <a:spLocks noGrp="1"/>
          </p:cNvSpPr>
          <p:nvPr>
            <p:ph type="dt" sz="half" idx="10"/>
          </p:nvPr>
        </p:nvSpPr>
        <p:spPr/>
        <p:txBody>
          <a:bodyPr/>
          <a:lstStyle/>
          <a:p>
            <a:fld id="{26056C2F-2B2E-4E4B-A670-8200345F99BC}" type="datetimeFigureOut">
              <a:rPr lang="sv-SE" smtClean="0"/>
              <a:t>2024-10-01</a:t>
            </a:fld>
            <a:endParaRPr lang="sv-SE"/>
          </a:p>
        </p:txBody>
      </p:sp>
      <p:sp>
        <p:nvSpPr>
          <p:cNvPr id="5" name="Platshållare för sidfot 4">
            <a:extLst>
              <a:ext uri="{FF2B5EF4-FFF2-40B4-BE49-F238E27FC236}">
                <a16:creationId xmlns:a16="http://schemas.microsoft.com/office/drawing/2014/main" id="{823930F7-4F9F-0046-ADB0-93B8419514A0}"/>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40BAB8E0-D523-CE4F-AD88-4A8E47F220B7}"/>
              </a:ext>
            </a:extLst>
          </p:cNvPr>
          <p:cNvSpPr>
            <a:spLocks noGrp="1"/>
          </p:cNvSpPr>
          <p:nvPr>
            <p:ph type="sldNum" sz="quarter" idx="12"/>
          </p:nvPr>
        </p:nvSpPr>
        <p:spPr/>
        <p:txBody>
          <a:bodyPr/>
          <a:lstStyle/>
          <a:p>
            <a:fld id="{F5D132CC-6A1F-8943-92D9-B6645374F228}" type="slidenum">
              <a:rPr lang="sv-SE" smtClean="0"/>
              <a:t>‹#›</a:t>
            </a:fld>
            <a:endParaRPr lang="sv-SE"/>
          </a:p>
        </p:txBody>
      </p:sp>
    </p:spTree>
    <p:extLst>
      <p:ext uri="{BB962C8B-B14F-4D97-AF65-F5344CB8AC3E}">
        <p14:creationId xmlns:p14="http://schemas.microsoft.com/office/powerpoint/2010/main" val="581018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E45D858-E020-814F-A3AA-917E5F739821}"/>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C475B1EC-A917-6B41-B927-7085B0685EB1}"/>
              </a:ext>
            </a:extLst>
          </p:cNvPr>
          <p:cNvSpPr>
            <a:spLocks noGrp="1"/>
          </p:cNvSpPr>
          <p:nvPr>
            <p:ph idx="1"/>
          </p:nvPr>
        </p:nvSpPr>
        <p:spPr/>
        <p:txBody>
          <a:bodyPr/>
          <a:lstStyle/>
          <a:p>
            <a:r>
              <a:rPr lang="sv-SE"/>
              <a:t>Redigera format för bakgrundstext
Nivå två
Nivå tre
Nivå fyra
Nivå fem</a:t>
            </a:r>
          </a:p>
        </p:txBody>
      </p:sp>
      <p:sp>
        <p:nvSpPr>
          <p:cNvPr id="4" name="Platshållare för datum 3">
            <a:extLst>
              <a:ext uri="{FF2B5EF4-FFF2-40B4-BE49-F238E27FC236}">
                <a16:creationId xmlns:a16="http://schemas.microsoft.com/office/drawing/2014/main" id="{DB4A3AC9-8683-D343-B487-9BDBC9C51B35}"/>
              </a:ext>
            </a:extLst>
          </p:cNvPr>
          <p:cNvSpPr>
            <a:spLocks noGrp="1"/>
          </p:cNvSpPr>
          <p:nvPr>
            <p:ph type="dt" sz="half" idx="10"/>
          </p:nvPr>
        </p:nvSpPr>
        <p:spPr/>
        <p:txBody>
          <a:bodyPr/>
          <a:lstStyle/>
          <a:p>
            <a:fld id="{26056C2F-2B2E-4E4B-A670-8200345F99BC}" type="datetimeFigureOut">
              <a:rPr lang="sv-SE" smtClean="0"/>
              <a:t>2024-10-01</a:t>
            </a:fld>
            <a:endParaRPr lang="sv-SE"/>
          </a:p>
        </p:txBody>
      </p:sp>
      <p:sp>
        <p:nvSpPr>
          <p:cNvPr id="5" name="Platshållare för sidfot 4">
            <a:extLst>
              <a:ext uri="{FF2B5EF4-FFF2-40B4-BE49-F238E27FC236}">
                <a16:creationId xmlns:a16="http://schemas.microsoft.com/office/drawing/2014/main" id="{E5F68449-9C62-9149-9F55-F1001A2BD6D6}"/>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D991F638-6F66-8F4C-B943-1D33530DB84A}"/>
              </a:ext>
            </a:extLst>
          </p:cNvPr>
          <p:cNvSpPr>
            <a:spLocks noGrp="1"/>
          </p:cNvSpPr>
          <p:nvPr>
            <p:ph type="sldNum" sz="quarter" idx="12"/>
          </p:nvPr>
        </p:nvSpPr>
        <p:spPr/>
        <p:txBody>
          <a:bodyPr/>
          <a:lstStyle/>
          <a:p>
            <a:fld id="{F5D132CC-6A1F-8943-92D9-B6645374F228}" type="slidenum">
              <a:rPr lang="sv-SE" smtClean="0"/>
              <a:t>‹#›</a:t>
            </a:fld>
            <a:endParaRPr lang="sv-SE"/>
          </a:p>
        </p:txBody>
      </p:sp>
    </p:spTree>
    <p:extLst>
      <p:ext uri="{BB962C8B-B14F-4D97-AF65-F5344CB8AC3E}">
        <p14:creationId xmlns:p14="http://schemas.microsoft.com/office/powerpoint/2010/main" val="40958105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C14122A-153A-D844-830F-456F9A5DE303}"/>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8702D6A5-4860-DB4E-AC32-34BB1CD7443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sv-SE"/>
              <a:t>Redigera format för bakgrundstext
Nivå två
Nivå tre
Nivå fyra
Nivå fem</a:t>
            </a:r>
          </a:p>
        </p:txBody>
      </p:sp>
      <p:sp>
        <p:nvSpPr>
          <p:cNvPr id="4" name="Platshållare för datum 3">
            <a:extLst>
              <a:ext uri="{FF2B5EF4-FFF2-40B4-BE49-F238E27FC236}">
                <a16:creationId xmlns:a16="http://schemas.microsoft.com/office/drawing/2014/main" id="{0D61817F-4CEC-3F4C-93C2-6C6FF3A7B7C1}"/>
              </a:ext>
            </a:extLst>
          </p:cNvPr>
          <p:cNvSpPr>
            <a:spLocks noGrp="1"/>
          </p:cNvSpPr>
          <p:nvPr>
            <p:ph type="dt" sz="half" idx="10"/>
          </p:nvPr>
        </p:nvSpPr>
        <p:spPr/>
        <p:txBody>
          <a:bodyPr/>
          <a:lstStyle/>
          <a:p>
            <a:fld id="{26056C2F-2B2E-4E4B-A670-8200345F99BC}" type="datetimeFigureOut">
              <a:rPr lang="sv-SE" smtClean="0"/>
              <a:t>2024-10-01</a:t>
            </a:fld>
            <a:endParaRPr lang="sv-SE"/>
          </a:p>
        </p:txBody>
      </p:sp>
      <p:sp>
        <p:nvSpPr>
          <p:cNvPr id="5" name="Platshållare för sidfot 4">
            <a:extLst>
              <a:ext uri="{FF2B5EF4-FFF2-40B4-BE49-F238E27FC236}">
                <a16:creationId xmlns:a16="http://schemas.microsoft.com/office/drawing/2014/main" id="{0181291C-9FC1-174B-84E7-B0721FBA3B06}"/>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C0A7687D-7878-4D49-AFD7-EDEE5C83CE0C}"/>
              </a:ext>
            </a:extLst>
          </p:cNvPr>
          <p:cNvSpPr>
            <a:spLocks noGrp="1"/>
          </p:cNvSpPr>
          <p:nvPr>
            <p:ph type="sldNum" sz="quarter" idx="12"/>
          </p:nvPr>
        </p:nvSpPr>
        <p:spPr/>
        <p:txBody>
          <a:bodyPr/>
          <a:lstStyle/>
          <a:p>
            <a:fld id="{F5D132CC-6A1F-8943-92D9-B6645374F228}" type="slidenum">
              <a:rPr lang="sv-SE" smtClean="0"/>
              <a:t>‹#›</a:t>
            </a:fld>
            <a:endParaRPr lang="sv-SE"/>
          </a:p>
        </p:txBody>
      </p:sp>
    </p:spTree>
    <p:extLst>
      <p:ext uri="{BB962C8B-B14F-4D97-AF65-F5344CB8AC3E}">
        <p14:creationId xmlns:p14="http://schemas.microsoft.com/office/powerpoint/2010/main" val="917222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317448F-82ED-6A4A-8A2C-553F0273AD3A}"/>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7AA7C201-11D1-244C-886A-DC7A22366264}"/>
              </a:ext>
            </a:extLst>
          </p:cNvPr>
          <p:cNvSpPr>
            <a:spLocks noGrp="1"/>
          </p:cNvSpPr>
          <p:nvPr>
            <p:ph sz="half" idx="1"/>
          </p:nvPr>
        </p:nvSpPr>
        <p:spPr>
          <a:xfrm>
            <a:off x="838200" y="1825625"/>
            <a:ext cx="5181600" cy="4351338"/>
          </a:xfrm>
        </p:spPr>
        <p:txBody>
          <a:bodyPr/>
          <a:lstStyle/>
          <a:p>
            <a:r>
              <a:rPr lang="sv-SE"/>
              <a:t>Redigera format för bakgrundstext
Nivå två
Nivå tre
Nivå fyra
Nivå fem</a:t>
            </a:r>
          </a:p>
        </p:txBody>
      </p:sp>
      <p:sp>
        <p:nvSpPr>
          <p:cNvPr id="4" name="Platshållare för innehåll 3">
            <a:extLst>
              <a:ext uri="{FF2B5EF4-FFF2-40B4-BE49-F238E27FC236}">
                <a16:creationId xmlns:a16="http://schemas.microsoft.com/office/drawing/2014/main" id="{E1140DAD-1D5C-C74C-BD61-8523324EF6E3}"/>
              </a:ext>
            </a:extLst>
          </p:cNvPr>
          <p:cNvSpPr>
            <a:spLocks noGrp="1"/>
          </p:cNvSpPr>
          <p:nvPr>
            <p:ph sz="half" idx="2"/>
          </p:nvPr>
        </p:nvSpPr>
        <p:spPr>
          <a:xfrm>
            <a:off x="6172200" y="1825625"/>
            <a:ext cx="5181600" cy="4351338"/>
          </a:xfrm>
        </p:spPr>
        <p:txBody>
          <a:bodyPr/>
          <a:lstStyle/>
          <a:p>
            <a:r>
              <a:rPr lang="sv-SE"/>
              <a:t>Redigera format för bakgrundstext
Nivå två
Nivå tre
Nivå fyra
Nivå fem</a:t>
            </a:r>
          </a:p>
        </p:txBody>
      </p:sp>
      <p:sp>
        <p:nvSpPr>
          <p:cNvPr id="5" name="Platshållare för datum 4">
            <a:extLst>
              <a:ext uri="{FF2B5EF4-FFF2-40B4-BE49-F238E27FC236}">
                <a16:creationId xmlns:a16="http://schemas.microsoft.com/office/drawing/2014/main" id="{8FC14729-6CA6-AC45-8C12-D300B035E514}"/>
              </a:ext>
            </a:extLst>
          </p:cNvPr>
          <p:cNvSpPr>
            <a:spLocks noGrp="1"/>
          </p:cNvSpPr>
          <p:nvPr>
            <p:ph type="dt" sz="half" idx="10"/>
          </p:nvPr>
        </p:nvSpPr>
        <p:spPr/>
        <p:txBody>
          <a:bodyPr/>
          <a:lstStyle/>
          <a:p>
            <a:fld id="{26056C2F-2B2E-4E4B-A670-8200345F99BC}" type="datetimeFigureOut">
              <a:rPr lang="sv-SE" smtClean="0"/>
              <a:t>2024-10-01</a:t>
            </a:fld>
            <a:endParaRPr lang="sv-SE"/>
          </a:p>
        </p:txBody>
      </p:sp>
      <p:sp>
        <p:nvSpPr>
          <p:cNvPr id="6" name="Platshållare för sidfot 5">
            <a:extLst>
              <a:ext uri="{FF2B5EF4-FFF2-40B4-BE49-F238E27FC236}">
                <a16:creationId xmlns:a16="http://schemas.microsoft.com/office/drawing/2014/main" id="{DDC17F2A-9A2B-2B4E-8070-50D9EED15B14}"/>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E7F70189-FFB9-5A41-9F17-2F043C7B00CE}"/>
              </a:ext>
            </a:extLst>
          </p:cNvPr>
          <p:cNvSpPr>
            <a:spLocks noGrp="1"/>
          </p:cNvSpPr>
          <p:nvPr>
            <p:ph type="sldNum" sz="quarter" idx="12"/>
          </p:nvPr>
        </p:nvSpPr>
        <p:spPr/>
        <p:txBody>
          <a:bodyPr/>
          <a:lstStyle/>
          <a:p>
            <a:fld id="{F5D132CC-6A1F-8943-92D9-B6645374F228}" type="slidenum">
              <a:rPr lang="sv-SE" smtClean="0"/>
              <a:t>‹#›</a:t>
            </a:fld>
            <a:endParaRPr lang="sv-SE"/>
          </a:p>
        </p:txBody>
      </p:sp>
    </p:spTree>
    <p:extLst>
      <p:ext uri="{BB962C8B-B14F-4D97-AF65-F5344CB8AC3E}">
        <p14:creationId xmlns:p14="http://schemas.microsoft.com/office/powerpoint/2010/main" val="21212378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3523B3E-747C-A84E-A9E4-797FFA1EF5D1}"/>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548F84DB-10FA-0245-9C9F-F0424A3114B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sv-SE"/>
              <a:t>Redigera format för bakgrundstext
Nivå två
Nivå tre
Nivå fyra
Nivå fem</a:t>
            </a:r>
          </a:p>
        </p:txBody>
      </p:sp>
      <p:sp>
        <p:nvSpPr>
          <p:cNvPr id="4" name="Platshållare för innehåll 3">
            <a:extLst>
              <a:ext uri="{FF2B5EF4-FFF2-40B4-BE49-F238E27FC236}">
                <a16:creationId xmlns:a16="http://schemas.microsoft.com/office/drawing/2014/main" id="{3F7C563A-7B50-AE42-B282-A776F3C24640}"/>
              </a:ext>
            </a:extLst>
          </p:cNvPr>
          <p:cNvSpPr>
            <a:spLocks noGrp="1"/>
          </p:cNvSpPr>
          <p:nvPr>
            <p:ph sz="half" idx="2"/>
          </p:nvPr>
        </p:nvSpPr>
        <p:spPr>
          <a:xfrm>
            <a:off x="839788" y="2505075"/>
            <a:ext cx="5157787" cy="3684588"/>
          </a:xfrm>
        </p:spPr>
        <p:txBody>
          <a:bodyPr/>
          <a:lstStyle/>
          <a:p>
            <a:r>
              <a:rPr lang="sv-SE"/>
              <a:t>Redigera format för bakgrundstext
Nivå två
Nivå tre
Nivå fyra
Nivå fem</a:t>
            </a:r>
          </a:p>
        </p:txBody>
      </p:sp>
      <p:sp>
        <p:nvSpPr>
          <p:cNvPr id="5" name="Platshållare för text 4">
            <a:extLst>
              <a:ext uri="{FF2B5EF4-FFF2-40B4-BE49-F238E27FC236}">
                <a16:creationId xmlns:a16="http://schemas.microsoft.com/office/drawing/2014/main" id="{FC24F7F1-383C-5C43-8227-15638FD682A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sv-SE"/>
              <a:t>Redigera format för bakgrundstext
Nivå två
Nivå tre
Nivå fyra
Nivå fem</a:t>
            </a:r>
          </a:p>
        </p:txBody>
      </p:sp>
      <p:sp>
        <p:nvSpPr>
          <p:cNvPr id="6" name="Platshållare för innehåll 5">
            <a:extLst>
              <a:ext uri="{FF2B5EF4-FFF2-40B4-BE49-F238E27FC236}">
                <a16:creationId xmlns:a16="http://schemas.microsoft.com/office/drawing/2014/main" id="{47B69BA3-A5BA-8942-AD17-E5642B2E9323}"/>
              </a:ext>
            </a:extLst>
          </p:cNvPr>
          <p:cNvSpPr>
            <a:spLocks noGrp="1"/>
          </p:cNvSpPr>
          <p:nvPr>
            <p:ph sz="quarter" idx="4"/>
          </p:nvPr>
        </p:nvSpPr>
        <p:spPr>
          <a:xfrm>
            <a:off x="6172200" y="2505075"/>
            <a:ext cx="5183188" cy="3684588"/>
          </a:xfrm>
        </p:spPr>
        <p:txBody>
          <a:bodyPr/>
          <a:lstStyle/>
          <a:p>
            <a:r>
              <a:rPr lang="sv-SE"/>
              <a:t>Redigera format för bakgrundstext
Nivå två
Nivå tre
Nivå fyra
Nivå fem</a:t>
            </a:r>
          </a:p>
        </p:txBody>
      </p:sp>
      <p:sp>
        <p:nvSpPr>
          <p:cNvPr id="7" name="Platshållare för datum 6">
            <a:extLst>
              <a:ext uri="{FF2B5EF4-FFF2-40B4-BE49-F238E27FC236}">
                <a16:creationId xmlns:a16="http://schemas.microsoft.com/office/drawing/2014/main" id="{BEA70642-24BA-CA42-AAD5-17FD5372E307}"/>
              </a:ext>
            </a:extLst>
          </p:cNvPr>
          <p:cNvSpPr>
            <a:spLocks noGrp="1"/>
          </p:cNvSpPr>
          <p:nvPr>
            <p:ph type="dt" sz="half" idx="10"/>
          </p:nvPr>
        </p:nvSpPr>
        <p:spPr/>
        <p:txBody>
          <a:bodyPr/>
          <a:lstStyle/>
          <a:p>
            <a:fld id="{26056C2F-2B2E-4E4B-A670-8200345F99BC}" type="datetimeFigureOut">
              <a:rPr lang="sv-SE" smtClean="0"/>
              <a:t>2024-10-01</a:t>
            </a:fld>
            <a:endParaRPr lang="sv-SE"/>
          </a:p>
        </p:txBody>
      </p:sp>
      <p:sp>
        <p:nvSpPr>
          <p:cNvPr id="8" name="Platshållare för sidfot 7">
            <a:extLst>
              <a:ext uri="{FF2B5EF4-FFF2-40B4-BE49-F238E27FC236}">
                <a16:creationId xmlns:a16="http://schemas.microsoft.com/office/drawing/2014/main" id="{FA3F583C-D850-3045-9588-38E23F223DA4}"/>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C9AAFA2A-2D46-1146-B1E5-515DF5A7D922}"/>
              </a:ext>
            </a:extLst>
          </p:cNvPr>
          <p:cNvSpPr>
            <a:spLocks noGrp="1"/>
          </p:cNvSpPr>
          <p:nvPr>
            <p:ph type="sldNum" sz="quarter" idx="12"/>
          </p:nvPr>
        </p:nvSpPr>
        <p:spPr/>
        <p:txBody>
          <a:bodyPr/>
          <a:lstStyle/>
          <a:p>
            <a:fld id="{F5D132CC-6A1F-8943-92D9-B6645374F228}" type="slidenum">
              <a:rPr lang="sv-SE" smtClean="0"/>
              <a:t>‹#›</a:t>
            </a:fld>
            <a:endParaRPr lang="sv-SE"/>
          </a:p>
        </p:txBody>
      </p:sp>
    </p:spTree>
    <p:extLst>
      <p:ext uri="{BB962C8B-B14F-4D97-AF65-F5344CB8AC3E}">
        <p14:creationId xmlns:p14="http://schemas.microsoft.com/office/powerpoint/2010/main" val="30723868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145F9E1-EFEA-EE49-9D78-4BC686C98919}"/>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CD723D4E-0913-C648-9873-20C7C00C099B}"/>
              </a:ext>
            </a:extLst>
          </p:cNvPr>
          <p:cNvSpPr>
            <a:spLocks noGrp="1"/>
          </p:cNvSpPr>
          <p:nvPr>
            <p:ph type="dt" sz="half" idx="10"/>
          </p:nvPr>
        </p:nvSpPr>
        <p:spPr/>
        <p:txBody>
          <a:bodyPr/>
          <a:lstStyle/>
          <a:p>
            <a:fld id="{26056C2F-2B2E-4E4B-A670-8200345F99BC}" type="datetimeFigureOut">
              <a:rPr lang="sv-SE" smtClean="0"/>
              <a:t>2024-10-01</a:t>
            </a:fld>
            <a:endParaRPr lang="sv-SE"/>
          </a:p>
        </p:txBody>
      </p:sp>
      <p:sp>
        <p:nvSpPr>
          <p:cNvPr id="4" name="Platshållare för sidfot 3">
            <a:extLst>
              <a:ext uri="{FF2B5EF4-FFF2-40B4-BE49-F238E27FC236}">
                <a16:creationId xmlns:a16="http://schemas.microsoft.com/office/drawing/2014/main" id="{FCB01D4D-AF3E-FD48-8FEA-C16E909C81AC}"/>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66B8F8CC-03B6-1C4A-B5D3-F5D0214EC15D}"/>
              </a:ext>
            </a:extLst>
          </p:cNvPr>
          <p:cNvSpPr>
            <a:spLocks noGrp="1"/>
          </p:cNvSpPr>
          <p:nvPr>
            <p:ph type="sldNum" sz="quarter" idx="12"/>
          </p:nvPr>
        </p:nvSpPr>
        <p:spPr/>
        <p:txBody>
          <a:bodyPr/>
          <a:lstStyle/>
          <a:p>
            <a:fld id="{F5D132CC-6A1F-8943-92D9-B6645374F228}" type="slidenum">
              <a:rPr lang="sv-SE" smtClean="0"/>
              <a:t>‹#›</a:t>
            </a:fld>
            <a:endParaRPr lang="sv-SE"/>
          </a:p>
        </p:txBody>
      </p:sp>
    </p:spTree>
    <p:extLst>
      <p:ext uri="{BB962C8B-B14F-4D97-AF65-F5344CB8AC3E}">
        <p14:creationId xmlns:p14="http://schemas.microsoft.com/office/powerpoint/2010/main" val="22711630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47F3B92E-2100-0348-85E0-007B38AC281A}"/>
              </a:ext>
            </a:extLst>
          </p:cNvPr>
          <p:cNvSpPr>
            <a:spLocks noGrp="1"/>
          </p:cNvSpPr>
          <p:nvPr>
            <p:ph type="dt" sz="half" idx="10"/>
          </p:nvPr>
        </p:nvSpPr>
        <p:spPr/>
        <p:txBody>
          <a:bodyPr/>
          <a:lstStyle/>
          <a:p>
            <a:fld id="{26056C2F-2B2E-4E4B-A670-8200345F99BC}" type="datetimeFigureOut">
              <a:rPr lang="sv-SE" smtClean="0"/>
              <a:t>2024-10-01</a:t>
            </a:fld>
            <a:endParaRPr lang="sv-SE"/>
          </a:p>
        </p:txBody>
      </p:sp>
      <p:sp>
        <p:nvSpPr>
          <p:cNvPr id="3" name="Platshållare för sidfot 2">
            <a:extLst>
              <a:ext uri="{FF2B5EF4-FFF2-40B4-BE49-F238E27FC236}">
                <a16:creationId xmlns:a16="http://schemas.microsoft.com/office/drawing/2014/main" id="{DD09E51A-1DEE-DB47-8218-8BA52A889111}"/>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BA73A8CF-2C0E-6B4C-9B39-4BCEFF5F0766}"/>
              </a:ext>
            </a:extLst>
          </p:cNvPr>
          <p:cNvSpPr>
            <a:spLocks noGrp="1"/>
          </p:cNvSpPr>
          <p:nvPr>
            <p:ph type="sldNum" sz="quarter" idx="12"/>
          </p:nvPr>
        </p:nvSpPr>
        <p:spPr/>
        <p:txBody>
          <a:bodyPr/>
          <a:lstStyle/>
          <a:p>
            <a:fld id="{F5D132CC-6A1F-8943-92D9-B6645374F228}" type="slidenum">
              <a:rPr lang="sv-SE" smtClean="0"/>
              <a:t>‹#›</a:t>
            </a:fld>
            <a:endParaRPr lang="sv-SE"/>
          </a:p>
        </p:txBody>
      </p:sp>
    </p:spTree>
    <p:extLst>
      <p:ext uri="{BB962C8B-B14F-4D97-AF65-F5344CB8AC3E}">
        <p14:creationId xmlns:p14="http://schemas.microsoft.com/office/powerpoint/2010/main" val="20339420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90D11BC-74E8-1F44-B744-D7D65A3FB3E5}"/>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3E84DAC3-727A-6A4B-8AF8-133AD13A1CB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lang="sv-SE"/>
              <a:t>Redigera format för bakgrundstext
Nivå två
Nivå tre
Nivå fyra
Nivå fem</a:t>
            </a:r>
          </a:p>
        </p:txBody>
      </p:sp>
      <p:sp>
        <p:nvSpPr>
          <p:cNvPr id="4" name="Platshållare för text 3">
            <a:extLst>
              <a:ext uri="{FF2B5EF4-FFF2-40B4-BE49-F238E27FC236}">
                <a16:creationId xmlns:a16="http://schemas.microsoft.com/office/drawing/2014/main" id="{74396805-6BFE-F649-86D7-2979818156C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sv-SE"/>
              <a:t>Redigera format för bakgrundstext
Nivå två
Nivå tre
Nivå fyra
Nivå fem</a:t>
            </a:r>
          </a:p>
        </p:txBody>
      </p:sp>
      <p:sp>
        <p:nvSpPr>
          <p:cNvPr id="5" name="Platshållare för datum 4">
            <a:extLst>
              <a:ext uri="{FF2B5EF4-FFF2-40B4-BE49-F238E27FC236}">
                <a16:creationId xmlns:a16="http://schemas.microsoft.com/office/drawing/2014/main" id="{6BC09F6C-F9E6-E34D-A698-8B7F1F898574}"/>
              </a:ext>
            </a:extLst>
          </p:cNvPr>
          <p:cNvSpPr>
            <a:spLocks noGrp="1"/>
          </p:cNvSpPr>
          <p:nvPr>
            <p:ph type="dt" sz="half" idx="10"/>
          </p:nvPr>
        </p:nvSpPr>
        <p:spPr/>
        <p:txBody>
          <a:bodyPr/>
          <a:lstStyle/>
          <a:p>
            <a:fld id="{26056C2F-2B2E-4E4B-A670-8200345F99BC}" type="datetimeFigureOut">
              <a:rPr lang="sv-SE" smtClean="0"/>
              <a:t>2024-10-01</a:t>
            </a:fld>
            <a:endParaRPr lang="sv-SE"/>
          </a:p>
        </p:txBody>
      </p:sp>
      <p:sp>
        <p:nvSpPr>
          <p:cNvPr id="6" name="Platshållare för sidfot 5">
            <a:extLst>
              <a:ext uri="{FF2B5EF4-FFF2-40B4-BE49-F238E27FC236}">
                <a16:creationId xmlns:a16="http://schemas.microsoft.com/office/drawing/2014/main" id="{45CC0B96-510A-1F49-A08F-F7644860422F}"/>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1154F95A-4B24-B14C-B89C-4BDFA1AD94F2}"/>
              </a:ext>
            </a:extLst>
          </p:cNvPr>
          <p:cNvSpPr>
            <a:spLocks noGrp="1"/>
          </p:cNvSpPr>
          <p:nvPr>
            <p:ph type="sldNum" sz="quarter" idx="12"/>
          </p:nvPr>
        </p:nvSpPr>
        <p:spPr/>
        <p:txBody>
          <a:bodyPr/>
          <a:lstStyle/>
          <a:p>
            <a:fld id="{F5D132CC-6A1F-8943-92D9-B6645374F228}" type="slidenum">
              <a:rPr lang="sv-SE" smtClean="0"/>
              <a:t>‹#›</a:t>
            </a:fld>
            <a:endParaRPr lang="sv-SE"/>
          </a:p>
        </p:txBody>
      </p:sp>
    </p:spTree>
    <p:extLst>
      <p:ext uri="{BB962C8B-B14F-4D97-AF65-F5344CB8AC3E}">
        <p14:creationId xmlns:p14="http://schemas.microsoft.com/office/powerpoint/2010/main" val="32300990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C73DC54-4CE9-E04C-A6CE-A6AC83729CB4}"/>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D375F8C5-767E-404A-B538-E6CC2E43986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685E6606-76C8-194B-BA42-75536D0ABCE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sv-SE"/>
              <a:t>Redigera format för bakgrundstext
Nivå två
Nivå tre
Nivå fyra
Nivå fem</a:t>
            </a:r>
          </a:p>
        </p:txBody>
      </p:sp>
      <p:sp>
        <p:nvSpPr>
          <p:cNvPr id="5" name="Platshållare för datum 4">
            <a:extLst>
              <a:ext uri="{FF2B5EF4-FFF2-40B4-BE49-F238E27FC236}">
                <a16:creationId xmlns:a16="http://schemas.microsoft.com/office/drawing/2014/main" id="{AA6BDA95-DB84-3543-96CD-7BBDD61CF886}"/>
              </a:ext>
            </a:extLst>
          </p:cNvPr>
          <p:cNvSpPr>
            <a:spLocks noGrp="1"/>
          </p:cNvSpPr>
          <p:nvPr>
            <p:ph type="dt" sz="half" idx="10"/>
          </p:nvPr>
        </p:nvSpPr>
        <p:spPr/>
        <p:txBody>
          <a:bodyPr/>
          <a:lstStyle/>
          <a:p>
            <a:fld id="{26056C2F-2B2E-4E4B-A670-8200345F99BC}" type="datetimeFigureOut">
              <a:rPr lang="sv-SE" smtClean="0"/>
              <a:t>2024-10-01</a:t>
            </a:fld>
            <a:endParaRPr lang="sv-SE"/>
          </a:p>
        </p:txBody>
      </p:sp>
      <p:sp>
        <p:nvSpPr>
          <p:cNvPr id="6" name="Platshållare för sidfot 5">
            <a:extLst>
              <a:ext uri="{FF2B5EF4-FFF2-40B4-BE49-F238E27FC236}">
                <a16:creationId xmlns:a16="http://schemas.microsoft.com/office/drawing/2014/main" id="{9C9F9B39-0D7A-BF4E-9733-41214BAA1232}"/>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AC854641-0026-134B-A92A-6D92368D189A}"/>
              </a:ext>
            </a:extLst>
          </p:cNvPr>
          <p:cNvSpPr>
            <a:spLocks noGrp="1"/>
          </p:cNvSpPr>
          <p:nvPr>
            <p:ph type="sldNum" sz="quarter" idx="12"/>
          </p:nvPr>
        </p:nvSpPr>
        <p:spPr/>
        <p:txBody>
          <a:bodyPr/>
          <a:lstStyle/>
          <a:p>
            <a:fld id="{F5D132CC-6A1F-8943-92D9-B6645374F228}" type="slidenum">
              <a:rPr lang="sv-SE" smtClean="0"/>
              <a:t>‹#›</a:t>
            </a:fld>
            <a:endParaRPr lang="sv-SE"/>
          </a:p>
        </p:txBody>
      </p:sp>
    </p:spTree>
    <p:extLst>
      <p:ext uri="{BB962C8B-B14F-4D97-AF65-F5344CB8AC3E}">
        <p14:creationId xmlns:p14="http://schemas.microsoft.com/office/powerpoint/2010/main" val="24074959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164D0B3A-C0AC-2A40-8376-C3E2FFD7111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D63B6A4D-FC68-5A4E-94B5-B68E3991E5F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r>
              <a:rPr lang="sv-SE"/>
              <a:t>Redigera format för bakgrundstext
Nivå två
Nivå tre
Nivå fyra
Nivå fem</a:t>
            </a:r>
          </a:p>
        </p:txBody>
      </p:sp>
      <p:sp>
        <p:nvSpPr>
          <p:cNvPr id="4" name="Platshållare för datum 3">
            <a:extLst>
              <a:ext uri="{FF2B5EF4-FFF2-40B4-BE49-F238E27FC236}">
                <a16:creationId xmlns:a16="http://schemas.microsoft.com/office/drawing/2014/main" id="{F7BC4576-3B5E-2746-8E82-37211045764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056C2F-2B2E-4E4B-A670-8200345F99BC}" type="datetimeFigureOut">
              <a:rPr lang="sv-SE" smtClean="0"/>
              <a:t>2024-10-01</a:t>
            </a:fld>
            <a:endParaRPr lang="sv-SE"/>
          </a:p>
        </p:txBody>
      </p:sp>
      <p:sp>
        <p:nvSpPr>
          <p:cNvPr id="5" name="Platshållare för sidfot 4">
            <a:extLst>
              <a:ext uri="{FF2B5EF4-FFF2-40B4-BE49-F238E27FC236}">
                <a16:creationId xmlns:a16="http://schemas.microsoft.com/office/drawing/2014/main" id="{F4775C14-A185-C94D-9E94-E6BF8B98286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a:extLst>
              <a:ext uri="{FF2B5EF4-FFF2-40B4-BE49-F238E27FC236}">
                <a16:creationId xmlns:a16="http://schemas.microsoft.com/office/drawing/2014/main" id="{4C961A54-5C60-3848-AA17-766EBE148F0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D132CC-6A1F-8943-92D9-B6645374F228}" type="slidenum">
              <a:rPr lang="sv-SE" smtClean="0"/>
              <a:t>‹#›</a:t>
            </a:fld>
            <a:endParaRPr lang="sv-SE"/>
          </a:p>
        </p:txBody>
      </p:sp>
    </p:spTree>
    <p:extLst>
      <p:ext uri="{BB962C8B-B14F-4D97-AF65-F5344CB8AC3E}">
        <p14:creationId xmlns:p14="http://schemas.microsoft.com/office/powerpoint/2010/main" val="2048368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Platshållare för innehåll 3">
            <a:extLst>
              <a:ext uri="{FF2B5EF4-FFF2-40B4-BE49-F238E27FC236}">
                <a16:creationId xmlns:a16="http://schemas.microsoft.com/office/drawing/2014/main" id="{CC907081-66EB-4F40-BD58-5071222B2C49}"/>
              </a:ext>
            </a:extLst>
          </p:cNvPr>
          <p:cNvGraphicFramePr>
            <a:graphicFrameLocks noGrp="1"/>
          </p:cNvGraphicFramePr>
          <p:nvPr>
            <p:ph idx="1"/>
            <p:extLst>
              <p:ext uri="{D42A27DB-BD31-4B8C-83A1-F6EECF244321}">
                <p14:modId xmlns:p14="http://schemas.microsoft.com/office/powerpoint/2010/main" val="2107363622"/>
              </p:ext>
            </p:extLst>
          </p:nvPr>
        </p:nvGraphicFramePr>
        <p:xfrm>
          <a:off x="838200" y="3765522"/>
          <a:ext cx="10515600" cy="579120"/>
        </p:xfrm>
        <a:graphic>
          <a:graphicData uri="http://schemas.openxmlformats.org/drawingml/2006/table">
            <a:tbl>
              <a:tblPr>
                <a:tableStyleId>{5C22544A-7EE6-4342-B048-85BDC9FD1C3A}</a:tableStyleId>
              </a:tblPr>
              <a:tblGrid>
                <a:gridCol w="10515600">
                  <a:extLst>
                    <a:ext uri="{9D8B030D-6E8A-4147-A177-3AD203B41FA5}">
                      <a16:colId xmlns:a16="http://schemas.microsoft.com/office/drawing/2014/main" val="3711312960"/>
                    </a:ext>
                  </a:extLst>
                </a:gridCol>
              </a:tblGrid>
              <a:tr h="0">
                <a:tc>
                  <a:txBody>
                    <a:bodyPr/>
                    <a:lstStyle/>
                    <a:p>
                      <a:pPr algn="l">
                        <a:spcAft>
                          <a:spcPts val="0"/>
                        </a:spcAft>
                      </a:pPr>
                      <a:r>
                        <a:rPr lang="sv-SE" sz="3800" dirty="0">
                          <a:effectLst/>
                          <a:latin typeface="Calibri" panose="020F0502020204030204" pitchFamily="34" charset="0"/>
                          <a:ea typeface="Times New Roman" panose="02020603050405020304" pitchFamily="18" charset="0"/>
                          <a:cs typeface="Times New Roman" panose="02020603050405020304" pitchFamily="18" charset="0"/>
                        </a:rPr>
                        <a:t>Ledningsgruppsmöte </a:t>
                      </a:r>
                      <a:endParaRPr lang="sv-SE"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118745" marR="118745" marT="0" marB="0"/>
                </a:tc>
                <a:extLst>
                  <a:ext uri="{0D108BD9-81ED-4DB2-BD59-A6C34878D82A}">
                    <a16:rowId xmlns:a16="http://schemas.microsoft.com/office/drawing/2014/main" val="1144729332"/>
                  </a:ext>
                </a:extLst>
              </a:tr>
            </a:tbl>
          </a:graphicData>
        </a:graphic>
      </p:graphicFrame>
      <p:sp>
        <p:nvSpPr>
          <p:cNvPr id="5" name="Rektangel 4">
            <a:extLst>
              <a:ext uri="{FF2B5EF4-FFF2-40B4-BE49-F238E27FC236}">
                <a16:creationId xmlns:a16="http://schemas.microsoft.com/office/drawing/2014/main" id="{0D9C2859-691E-EE42-A84F-10B8B2A01D9A}"/>
              </a:ext>
            </a:extLst>
          </p:cNvPr>
          <p:cNvSpPr/>
          <p:nvPr/>
        </p:nvSpPr>
        <p:spPr>
          <a:xfrm>
            <a:off x="838200" y="627530"/>
            <a:ext cx="6866966" cy="2554545"/>
          </a:xfrm>
          <a:prstGeom prst="rect">
            <a:avLst/>
          </a:prstGeom>
        </p:spPr>
        <p:txBody>
          <a:bodyPr wrap="square">
            <a:spAutoFit/>
          </a:bodyPr>
          <a:lstStyle/>
          <a:p>
            <a:r>
              <a:rPr lang="sv-SE" sz="4000" b="1" spc="-25" dirty="0">
                <a:solidFill>
                  <a:srgbClr val="1F497D"/>
                </a:solidFill>
                <a:latin typeface="Garamond" panose="02020404030301010803" pitchFamily="18" charset="0"/>
                <a:ea typeface="Times New Roman" panose="02020603050405020304" pitchFamily="18" charset="0"/>
                <a:cs typeface="Times New Roman" panose="02020603050405020304" pitchFamily="18" charset="0"/>
              </a:rPr>
              <a:t>Teamrapport på Företagets ledningsgrupp och </a:t>
            </a:r>
            <a:r>
              <a:rPr lang="sv-SE" sz="4000" b="1" spc="-25" dirty="0" err="1">
                <a:solidFill>
                  <a:srgbClr val="1F497D"/>
                </a:solidFill>
                <a:latin typeface="Garamond" panose="02020404030301010803" pitchFamily="18" charset="0"/>
                <a:ea typeface="Times New Roman" panose="02020603050405020304" pitchFamily="18" charset="0"/>
                <a:cs typeface="Times New Roman" panose="02020603050405020304" pitchFamily="18" charset="0"/>
              </a:rPr>
              <a:t>teambuildning</a:t>
            </a:r>
            <a:endParaRPr lang="sv-SE" sz="4000" b="1" spc="-25" dirty="0">
              <a:solidFill>
                <a:srgbClr val="1F497D"/>
              </a:solidFill>
              <a:latin typeface="Garamond" panose="02020404030301010803" pitchFamily="18" charset="0"/>
              <a:ea typeface="Times New Roman" panose="02020603050405020304" pitchFamily="18" charset="0"/>
              <a:cs typeface="Times New Roman" panose="02020603050405020304" pitchFamily="18" charset="0"/>
            </a:endParaRPr>
          </a:p>
          <a:p>
            <a:r>
              <a:rPr lang="sv-SE" sz="4000" b="1" spc="-25" dirty="0">
                <a:solidFill>
                  <a:srgbClr val="1F497D"/>
                </a:solidFill>
                <a:latin typeface="Garamond" panose="02020404030301010803" pitchFamily="18" charset="0"/>
                <a:ea typeface="Times New Roman" panose="02020603050405020304" pitchFamily="18" charset="0"/>
                <a:cs typeface="Times New Roman" panose="02020603050405020304" pitchFamily="18" charset="0"/>
              </a:rPr>
              <a:t> </a:t>
            </a:r>
            <a:endParaRPr lang="sv-SE" sz="4000" b="1" dirty="0"/>
          </a:p>
        </p:txBody>
      </p:sp>
    </p:spTree>
    <p:extLst>
      <p:ext uri="{BB962C8B-B14F-4D97-AF65-F5344CB8AC3E}">
        <p14:creationId xmlns:p14="http://schemas.microsoft.com/office/powerpoint/2010/main" val="26610756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25D7315-24C5-A84F-2568-E06716AE4E38}"/>
              </a:ext>
            </a:extLst>
          </p:cNvPr>
          <p:cNvSpPr>
            <a:spLocks noGrp="1"/>
          </p:cNvSpPr>
          <p:nvPr>
            <p:ph type="title"/>
          </p:nvPr>
        </p:nvSpPr>
        <p:spPr/>
        <p:txBody>
          <a:bodyPr/>
          <a:lstStyle/>
          <a:p>
            <a:r>
              <a:rPr lang="sv-SE" dirty="0"/>
              <a:t>M2: JAG ÄR EN HELHJÄRTAD LAGSPELARE </a:t>
            </a:r>
          </a:p>
        </p:txBody>
      </p:sp>
      <p:sp>
        <p:nvSpPr>
          <p:cNvPr id="3" name="Platshållare för innehåll 2">
            <a:extLst>
              <a:ext uri="{FF2B5EF4-FFF2-40B4-BE49-F238E27FC236}">
                <a16:creationId xmlns:a16="http://schemas.microsoft.com/office/drawing/2014/main" id="{4A53E4E3-4963-1E6D-0A58-E1CBF4152878}"/>
              </a:ext>
            </a:extLst>
          </p:cNvPr>
          <p:cNvSpPr>
            <a:spLocks noGrp="1"/>
          </p:cNvSpPr>
          <p:nvPr>
            <p:ph idx="1"/>
          </p:nvPr>
        </p:nvSpPr>
        <p:spPr>
          <a:xfrm>
            <a:off x="726393" y="1552159"/>
            <a:ext cx="10627407" cy="4940715"/>
          </a:xfrm>
        </p:spPr>
        <p:txBody>
          <a:bodyPr>
            <a:normAutofit fontScale="92500" lnSpcReduction="10000"/>
          </a:bodyPr>
          <a:lstStyle/>
          <a:p>
            <a:r>
              <a:rPr lang="sv-SE" dirty="0"/>
              <a:t>Att göra vad som är rätt och förväntat, att göra saker enligt plan, överenskomna planer allt inom ramen för organisationens eller företagets idé eller mål. Att förstå hur saker och ting hänger ihop, vara logisk, vilja kunna förutse vad som ska hända. Rättvisa och pålitlighet. Den här typen av motivation handlar om att personen drivs att bevara ordning och reda, att ta reda på vad som är rätt, vad som är uppgiften, kraven, regelsystemet etc. Dessa personer verkar ofta vara ´kontrollanter´ fastän många av dem för det mesta inte behöver ha kontroll men de behöver en bestående ordning och reda och vill själva bevara ordningen om det är möjligt (ofta med både personlig risk och besvär). Det kan handla om att korrigera någons felaktiga hantering av ord eller grammatik, att se till att alla kommer i tid till ett möte eller att kritisera ledningen när de upptäcker orättvisor i tex lönesättning eller förmåner. Följande saker stimulerar personer som tänker på detta sätt: Tydlighet kring verksamhetens inriktning och mål samt beskrivningar av hur arbetet ska utföras</a:t>
            </a:r>
          </a:p>
        </p:txBody>
      </p:sp>
    </p:spTree>
    <p:extLst>
      <p:ext uri="{BB962C8B-B14F-4D97-AF65-F5344CB8AC3E}">
        <p14:creationId xmlns:p14="http://schemas.microsoft.com/office/powerpoint/2010/main" val="11507642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9C45056-60A6-E7B2-E7BA-058F41361DEF}"/>
              </a:ext>
            </a:extLst>
          </p:cNvPr>
          <p:cNvSpPr>
            <a:spLocks noGrp="1"/>
          </p:cNvSpPr>
          <p:nvPr>
            <p:ph type="title"/>
          </p:nvPr>
        </p:nvSpPr>
        <p:spPr/>
        <p:txBody>
          <a:bodyPr/>
          <a:lstStyle/>
          <a:p>
            <a:r>
              <a:rPr lang="sv-SE" dirty="0"/>
              <a:t>M3: JAG KAN GÖRA DET </a:t>
            </a:r>
          </a:p>
        </p:txBody>
      </p:sp>
      <p:sp>
        <p:nvSpPr>
          <p:cNvPr id="3" name="Platshållare för innehåll 2">
            <a:extLst>
              <a:ext uri="{FF2B5EF4-FFF2-40B4-BE49-F238E27FC236}">
                <a16:creationId xmlns:a16="http://schemas.microsoft.com/office/drawing/2014/main" id="{740B59D9-DDE6-74CC-46CD-A37AF6EC0033}"/>
              </a:ext>
            </a:extLst>
          </p:cNvPr>
          <p:cNvSpPr>
            <a:spLocks noGrp="1"/>
          </p:cNvSpPr>
          <p:nvPr>
            <p:ph idx="1"/>
          </p:nvPr>
        </p:nvSpPr>
        <p:spPr/>
        <p:txBody>
          <a:bodyPr/>
          <a:lstStyle/>
          <a:p>
            <a:r>
              <a:rPr lang="sv-SE" dirty="0"/>
              <a:t>Att uppfattas som kompetent, kunnig och som en person vars insatser skapar en positiv skillnad. De här människorna gillar att se en direkt koppling mellan vad de gör och påtagliga resultat eller fördelar. De har självförtroende, gillar att vinna och är vanligen beredde att ge den insats och energi som är nödvändig för att få saker och ting att hända (det är ibland hämmat av andra tankecentra). Den här typen av motivation betyder att personen värderar sina insatser, sin energi och förmågor och därför avskyr att andra tror att han/hon inte är bra på vad han/hon gör.</a:t>
            </a:r>
          </a:p>
        </p:txBody>
      </p:sp>
    </p:spTree>
    <p:extLst>
      <p:ext uri="{BB962C8B-B14F-4D97-AF65-F5344CB8AC3E}">
        <p14:creationId xmlns:p14="http://schemas.microsoft.com/office/powerpoint/2010/main" val="26846524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B7D146E-DFC5-1834-7353-BE8D4C59A759}"/>
              </a:ext>
            </a:extLst>
          </p:cNvPr>
          <p:cNvSpPr>
            <a:spLocks noGrp="1"/>
          </p:cNvSpPr>
          <p:nvPr>
            <p:ph type="title"/>
          </p:nvPr>
        </p:nvSpPr>
        <p:spPr/>
        <p:txBody>
          <a:bodyPr/>
          <a:lstStyle/>
          <a:p>
            <a:r>
              <a:rPr lang="sv-SE" dirty="0"/>
              <a:t>M4: LÅT OSS FÅ JOBBET GJORT </a:t>
            </a:r>
          </a:p>
        </p:txBody>
      </p:sp>
      <p:sp>
        <p:nvSpPr>
          <p:cNvPr id="3" name="Platshållare för innehåll 2">
            <a:extLst>
              <a:ext uri="{FF2B5EF4-FFF2-40B4-BE49-F238E27FC236}">
                <a16:creationId xmlns:a16="http://schemas.microsoft.com/office/drawing/2014/main" id="{2E1A329C-4E0D-BD5D-B5B4-DA529755FB2E}"/>
              </a:ext>
            </a:extLst>
          </p:cNvPr>
          <p:cNvSpPr>
            <a:spLocks noGrp="1"/>
          </p:cNvSpPr>
          <p:nvPr>
            <p:ph idx="1"/>
          </p:nvPr>
        </p:nvSpPr>
        <p:spPr/>
        <p:txBody>
          <a:bodyPr/>
          <a:lstStyle/>
          <a:p>
            <a:r>
              <a:rPr lang="sv-SE" dirty="0"/>
              <a:t>Effektivt användande av tid och resurser. De här personerna föredrar korta möten som leder till praktiska resultat. De vill göra saker som leder till påtagliga, synliga och konkreta resultat. Det inkluderar socialt och taktiskt användbara beslut, åtgärder eller taktik. Feedback av det här slaget stimulerar personer som tänker på detta sätt:</a:t>
            </a:r>
          </a:p>
          <a:p>
            <a:r>
              <a:rPr lang="sv-SE" dirty="0"/>
              <a:t> belöningar och/eller påtagliga resultat • att arbeta tillsammans i grupp • motivationsskapande handlingar eller samtal • hög energi och aktivitet • tävlingar och sociala händelser som är roliga och fulla av energi • korta möten där besluten tas snabbt</a:t>
            </a:r>
          </a:p>
        </p:txBody>
      </p:sp>
    </p:spTree>
    <p:extLst>
      <p:ext uri="{BB962C8B-B14F-4D97-AF65-F5344CB8AC3E}">
        <p14:creationId xmlns:p14="http://schemas.microsoft.com/office/powerpoint/2010/main" val="28532884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4A67060-09F2-BB61-A9EF-D71FBC0F8687}"/>
              </a:ext>
            </a:extLst>
          </p:cNvPr>
          <p:cNvSpPr>
            <a:spLocks noGrp="1"/>
          </p:cNvSpPr>
          <p:nvPr>
            <p:ph type="title"/>
          </p:nvPr>
        </p:nvSpPr>
        <p:spPr/>
        <p:txBody>
          <a:bodyPr/>
          <a:lstStyle/>
          <a:p>
            <a:r>
              <a:rPr lang="sv-SE" dirty="0"/>
              <a:t>M5: JAG ÄR UNIK </a:t>
            </a:r>
          </a:p>
        </p:txBody>
      </p:sp>
      <p:sp>
        <p:nvSpPr>
          <p:cNvPr id="3" name="Platshållare för innehåll 2">
            <a:extLst>
              <a:ext uri="{FF2B5EF4-FFF2-40B4-BE49-F238E27FC236}">
                <a16:creationId xmlns:a16="http://schemas.microsoft.com/office/drawing/2014/main" id="{9CA44C19-13A5-74F9-BCD1-9A7877532EF9}"/>
              </a:ext>
            </a:extLst>
          </p:cNvPr>
          <p:cNvSpPr>
            <a:spLocks noGrp="1"/>
          </p:cNvSpPr>
          <p:nvPr>
            <p:ph idx="1"/>
          </p:nvPr>
        </p:nvSpPr>
        <p:spPr/>
        <p:txBody>
          <a:bodyPr/>
          <a:lstStyle/>
          <a:p>
            <a:r>
              <a:rPr lang="sv-SE" dirty="0"/>
              <a:t>Att ses som unik och värdefull bara för den hon/han är. Denna motivation handlar om en persons självkänsla, dvs vem hon/han innerst inne känner sig vara med sina värderingar, uppfattningar, känslor och värdighet. Människor som tänker så här, vill vara ´hjälpare´ därför att de ser sina inre drivkrafter som positiva. Det här stimulerar personer som tänker på detta sätt: • personligt bemötande, tex använda personens namn vid tilltal • att hon/han får delta i förtroliga samtal och möten • att be om hans/hennes personliga uppfattning om något • att berätta för andra att den här personen är en nyckelperson i organisationen</a:t>
            </a:r>
          </a:p>
        </p:txBody>
      </p:sp>
    </p:spTree>
    <p:extLst>
      <p:ext uri="{BB962C8B-B14F-4D97-AF65-F5344CB8AC3E}">
        <p14:creationId xmlns:p14="http://schemas.microsoft.com/office/powerpoint/2010/main" val="1661614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BC86E4C-B494-B810-62DF-972C074A31B3}"/>
              </a:ext>
            </a:extLst>
          </p:cNvPr>
          <p:cNvSpPr>
            <a:spLocks noGrp="1"/>
          </p:cNvSpPr>
          <p:nvPr>
            <p:ph type="title"/>
          </p:nvPr>
        </p:nvSpPr>
        <p:spPr/>
        <p:txBody>
          <a:bodyPr/>
          <a:lstStyle/>
          <a:p>
            <a:r>
              <a:rPr lang="sv-SE" dirty="0"/>
              <a:t>M6: JAG BRYR MIG OM DIG </a:t>
            </a:r>
          </a:p>
        </p:txBody>
      </p:sp>
      <p:sp>
        <p:nvSpPr>
          <p:cNvPr id="3" name="Platshållare för innehåll 2">
            <a:extLst>
              <a:ext uri="{FF2B5EF4-FFF2-40B4-BE49-F238E27FC236}">
                <a16:creationId xmlns:a16="http://schemas.microsoft.com/office/drawing/2014/main" id="{6C0FFA7B-6AEB-AC4B-33B7-322F7893C29F}"/>
              </a:ext>
            </a:extLst>
          </p:cNvPr>
          <p:cNvSpPr>
            <a:spLocks noGrp="1"/>
          </p:cNvSpPr>
          <p:nvPr>
            <p:ph idx="1"/>
          </p:nvPr>
        </p:nvSpPr>
        <p:spPr>
          <a:xfrm>
            <a:off x="693234" y="1847928"/>
            <a:ext cx="10515600" cy="4351338"/>
          </a:xfrm>
        </p:spPr>
        <p:txBody>
          <a:bodyPr>
            <a:normAutofit/>
          </a:bodyPr>
          <a:lstStyle/>
          <a:p>
            <a:r>
              <a:rPr lang="sv-SE" dirty="0"/>
              <a:t>Att ses som unik och värdefull bara för den hon/han är. Denna motivation handlar om en persons självkänsla, dvs vem hon/han innerst inne känner sig vara med sina värderingar, uppfattningar, känslor och värdighet. Människor som tänker så här, vill vara ´hjälpare´ därför att de ser sina inre drivkrafter som positiva. Det här stimulerar personer som tänker på detta sätt: • personligt bemötande, tex använda personens namn vid tilltal • att hon/han får delta i förtroliga samtal och möten • att be om hans/hennes personliga uppfattning om något • att berätta för andra att den här personen är en nyckelperson </a:t>
            </a:r>
          </a:p>
        </p:txBody>
      </p:sp>
    </p:spTree>
    <p:extLst>
      <p:ext uri="{BB962C8B-B14F-4D97-AF65-F5344CB8AC3E}">
        <p14:creationId xmlns:p14="http://schemas.microsoft.com/office/powerpoint/2010/main" val="28594521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6AAF491-DD1B-F21D-82FE-F7013DAED427}"/>
              </a:ext>
            </a:extLst>
          </p:cNvPr>
          <p:cNvSpPr>
            <a:spLocks noGrp="1"/>
          </p:cNvSpPr>
          <p:nvPr>
            <p:ph type="title"/>
          </p:nvPr>
        </p:nvSpPr>
        <p:spPr/>
        <p:txBody>
          <a:bodyPr/>
          <a:lstStyle/>
          <a:p>
            <a:r>
              <a:rPr lang="sv-SE" dirty="0">
                <a:solidFill>
                  <a:prstClr val="black"/>
                </a:solidFill>
                <a:latin typeface="Calibri" panose="020F0502020204030204"/>
                <a:ea typeface="+mn-ea"/>
                <a:cs typeface="+mn-cs"/>
              </a:rPr>
              <a:t>M7: JAG SER DET ANNORLUNDA </a:t>
            </a:r>
            <a:endParaRPr lang="sv-SE" dirty="0"/>
          </a:p>
        </p:txBody>
      </p:sp>
      <p:sp>
        <p:nvSpPr>
          <p:cNvPr id="3" name="Platshållare för innehåll 2">
            <a:extLst>
              <a:ext uri="{FF2B5EF4-FFF2-40B4-BE49-F238E27FC236}">
                <a16:creationId xmlns:a16="http://schemas.microsoft.com/office/drawing/2014/main" id="{98D21F67-CCB2-79F5-59F6-58FE2B088A0A}"/>
              </a:ext>
            </a:extLst>
          </p:cNvPr>
          <p:cNvSpPr>
            <a:spLocks noGrp="1"/>
          </p:cNvSpPr>
          <p:nvPr>
            <p:ph idx="1"/>
          </p:nvPr>
        </p:nvSpPr>
        <p:spPr/>
        <p:txBody>
          <a:bodyPr/>
          <a:lstStyle/>
          <a:p>
            <a:r>
              <a:rPr kumimoji="0" lang="sv-SE" sz="2800" b="0" i="0" u="none" strike="noStrike" kern="1200" cap="none" spc="0" normalizeH="0" baseline="0" noProof="0" dirty="0">
                <a:ln>
                  <a:noFill/>
                </a:ln>
                <a:solidFill>
                  <a:prstClr val="black"/>
                </a:solidFill>
                <a:effectLst/>
                <a:uLnTx/>
                <a:uFillTx/>
                <a:latin typeface="Calibri" panose="020F0502020204030204"/>
                <a:ea typeface="+mn-ea"/>
                <a:cs typeface="+mn-cs"/>
              </a:rPr>
              <a:t>Personer med det här tänkandet ser världen på ett okonventionellt, icke-linjärt sätt. De kan se något</a:t>
            </a:r>
            <a:r>
              <a:rPr lang="sv-SE" dirty="0"/>
              <a:t> bra i något som andra ser som dåligt eller felaktigt och något felaktigt där andra ser något bra. Det gör att de kan nå fram till slutsatser och sätt att handla som inte verkar logiskt för personer som tänker konventionellt. De behöver utlopp för sin kreativitet och måste kämpa när de strikt ska följa regler, bestämmelser och annat som är tänkta att strikt styra handlingar, slutsatser och tillämpningar.</a:t>
            </a:r>
            <a:endParaRPr kumimoji="0" lang="sv-SE" sz="2800" b="0" i="0" u="none" strike="noStrike" kern="1200" cap="none" spc="0" normalizeH="0" baseline="0" noProof="0" dirty="0">
              <a:ln>
                <a:noFill/>
              </a:ln>
              <a:solidFill>
                <a:prstClr val="black"/>
              </a:solidFill>
              <a:effectLst/>
              <a:uLnTx/>
              <a:uFillTx/>
              <a:latin typeface="Calibri" panose="020F0502020204030204"/>
              <a:ea typeface="+mn-ea"/>
              <a:cs typeface="+mn-cs"/>
            </a:endParaRPr>
          </a:p>
          <a:p>
            <a:endParaRPr kumimoji="0" lang="sv-SE" sz="2800" b="0" i="0" u="none" strike="noStrike" kern="1200" cap="none" spc="0" normalizeH="0" baseline="0" noProof="0" dirty="0">
              <a:ln>
                <a:noFill/>
              </a:ln>
              <a:solidFill>
                <a:prstClr val="black"/>
              </a:solidFill>
              <a:effectLst/>
              <a:uLnTx/>
              <a:uFillTx/>
              <a:latin typeface="Calibri" panose="020F0502020204030204"/>
              <a:ea typeface="+mn-ea"/>
              <a:cs typeface="+mn-cs"/>
            </a:endParaRPr>
          </a:p>
          <a:p>
            <a:endParaRPr lang="sv-SE" dirty="0"/>
          </a:p>
        </p:txBody>
      </p:sp>
    </p:spTree>
    <p:extLst>
      <p:ext uri="{BB962C8B-B14F-4D97-AF65-F5344CB8AC3E}">
        <p14:creationId xmlns:p14="http://schemas.microsoft.com/office/powerpoint/2010/main" val="32356131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CFD4E86-C1A1-861B-CD72-B1BAE24FC0CC}"/>
              </a:ext>
            </a:extLst>
          </p:cNvPr>
          <p:cNvSpPr>
            <a:spLocks noGrp="1"/>
          </p:cNvSpPr>
          <p:nvPr>
            <p:ph type="title"/>
          </p:nvPr>
        </p:nvSpPr>
        <p:spPr/>
        <p:txBody>
          <a:bodyPr/>
          <a:lstStyle/>
          <a:p>
            <a:r>
              <a:rPr lang="sv-SE" dirty="0"/>
              <a:t>M8: JAG SKÖTER MIG SJÄLV </a:t>
            </a:r>
          </a:p>
        </p:txBody>
      </p:sp>
      <p:sp>
        <p:nvSpPr>
          <p:cNvPr id="3" name="Platshållare för innehåll 2">
            <a:extLst>
              <a:ext uri="{FF2B5EF4-FFF2-40B4-BE49-F238E27FC236}">
                <a16:creationId xmlns:a16="http://schemas.microsoft.com/office/drawing/2014/main" id="{BE824467-FDC4-C3CA-9B3C-7ACEF38CC669}"/>
              </a:ext>
            </a:extLst>
          </p:cNvPr>
          <p:cNvSpPr>
            <a:spLocks noGrp="1"/>
          </p:cNvSpPr>
          <p:nvPr>
            <p:ph idx="1"/>
          </p:nvPr>
        </p:nvSpPr>
        <p:spPr/>
        <p:txBody>
          <a:bodyPr/>
          <a:lstStyle/>
          <a:p>
            <a:r>
              <a:rPr lang="sv-SE" dirty="0"/>
              <a:t>Personer med det här tänkandet kan leda sig själva. De gör sig bäst i sammanhang där individuella insatser är avgörande för framgång. De är motiverade när de känner att allt är under kontroll i deras värld. De leds bäst genom att deras omvärld blir så förutsägbar som möjligt. De stimuleras av att själva få bestämma sina mål och sin väg till målet</a:t>
            </a:r>
          </a:p>
        </p:txBody>
      </p:sp>
    </p:spTree>
    <p:extLst>
      <p:ext uri="{BB962C8B-B14F-4D97-AF65-F5344CB8AC3E}">
        <p14:creationId xmlns:p14="http://schemas.microsoft.com/office/powerpoint/2010/main" val="9803278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D4EEF7F-FDBF-ACB7-A107-17FCB003A3E3}"/>
              </a:ext>
            </a:extLst>
          </p:cNvPr>
          <p:cNvSpPr>
            <a:spLocks noGrp="1"/>
          </p:cNvSpPr>
          <p:nvPr>
            <p:ph type="title"/>
          </p:nvPr>
        </p:nvSpPr>
        <p:spPr/>
        <p:txBody>
          <a:bodyPr/>
          <a:lstStyle/>
          <a:p>
            <a:r>
              <a:rPr lang="sv-SE" dirty="0"/>
              <a:t>M9: PROBLEMLÖSARE </a:t>
            </a:r>
          </a:p>
        </p:txBody>
      </p:sp>
      <p:sp>
        <p:nvSpPr>
          <p:cNvPr id="3" name="Platshållare för innehåll 2">
            <a:extLst>
              <a:ext uri="{FF2B5EF4-FFF2-40B4-BE49-F238E27FC236}">
                <a16:creationId xmlns:a16="http://schemas.microsoft.com/office/drawing/2014/main" id="{D2E06F4D-E3A5-0806-8611-187FFA04EE4E}"/>
              </a:ext>
            </a:extLst>
          </p:cNvPr>
          <p:cNvSpPr>
            <a:spLocks noGrp="1"/>
          </p:cNvSpPr>
          <p:nvPr>
            <p:ph idx="1"/>
          </p:nvPr>
        </p:nvSpPr>
        <p:spPr/>
        <p:txBody>
          <a:bodyPr>
            <a:normAutofit fontScale="92500" lnSpcReduction="20000"/>
          </a:bodyPr>
          <a:lstStyle/>
          <a:p>
            <a:r>
              <a:rPr lang="sv-SE" dirty="0"/>
              <a:t>Verklighetens problemlösare gillar att hitta lösningar. Den här personen ser betydelsen av att veta hur saker och ting fungerar och får energi genom att komma på varför någonting inte fungerar eller att konstruera något som fungerar. De här personerna har en omedelbar motvilja mot förändring (eftersom det rubbar något som fungerar) men gillar den när de fått tid att tänka efter. Be den här personen att hjälpa dig analysera problem eller att visa dig hur saker kan fungera bättre. Var förberedd på att den här personen har invändningar när den för första gången ställs inför nya idéer, nya riktlinjer eller nya sätt att göra saker på eller andra förändringar som inte var möjliga att förutse. Ge honom/henne tid att anpassa sig till förändringar och ta inte han/hennes reaktion personligt. I de flesta fall är reaktionen enbart personens initiala reaktion på förändringar. Ofta anpassar sig den här personen till och accepterar förändringar när det är tydligt att det nya är det som kommer att gälla. </a:t>
            </a:r>
          </a:p>
        </p:txBody>
      </p:sp>
    </p:spTree>
    <p:extLst>
      <p:ext uri="{BB962C8B-B14F-4D97-AF65-F5344CB8AC3E}">
        <p14:creationId xmlns:p14="http://schemas.microsoft.com/office/powerpoint/2010/main" val="15681833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0BDD026-CB8D-F0D3-6AC2-8368606F5C66}"/>
              </a:ext>
            </a:extLst>
          </p:cNvPr>
          <p:cNvSpPr>
            <a:spLocks noGrp="1"/>
          </p:cNvSpPr>
          <p:nvPr>
            <p:ph type="title"/>
          </p:nvPr>
        </p:nvSpPr>
        <p:spPr/>
        <p:txBody>
          <a:bodyPr/>
          <a:lstStyle/>
          <a:p>
            <a:r>
              <a:rPr lang="sv-SE" dirty="0"/>
              <a:t>M10: PROJEKTARBETAREN </a:t>
            </a:r>
          </a:p>
        </p:txBody>
      </p:sp>
      <p:sp>
        <p:nvSpPr>
          <p:cNvPr id="3" name="Platshållare för innehåll 2">
            <a:extLst>
              <a:ext uri="{FF2B5EF4-FFF2-40B4-BE49-F238E27FC236}">
                <a16:creationId xmlns:a16="http://schemas.microsoft.com/office/drawing/2014/main" id="{77BE1574-658B-2764-CBAC-3F1BCA5D28B5}"/>
              </a:ext>
            </a:extLst>
          </p:cNvPr>
          <p:cNvSpPr>
            <a:spLocks noGrp="1"/>
          </p:cNvSpPr>
          <p:nvPr>
            <p:ph idx="1"/>
          </p:nvPr>
        </p:nvSpPr>
        <p:spPr/>
        <p:txBody>
          <a:bodyPr/>
          <a:lstStyle/>
          <a:p>
            <a:r>
              <a:rPr lang="sv-SE" dirty="0"/>
              <a:t>Den här personen är naturligt uppmärksam på att genomföra projekt som har en tydlig början och slut och som leder till påtagliga, tydliga, praktiska resultat. Det är den främsta motivatorn och personen kan ses som projektgenomföraren. Den här personen kommer att göra motstånd mot system, formella krav och möten som leder till försvar för ´status </a:t>
            </a:r>
            <a:r>
              <a:rPr lang="sv-SE" dirty="0" err="1"/>
              <a:t>quo</a:t>
            </a:r>
            <a:r>
              <a:rPr lang="sv-SE" dirty="0"/>
              <a:t>´ och inte skapar resultat. Han/hon förväntar sig att andra gör sitt jobb inom ramen för fastställda beskrivningar och tidsramar men har obetydligt tålamod eller förståelse när saker inte görs på rätt sätt eller i tid.</a:t>
            </a:r>
          </a:p>
        </p:txBody>
      </p:sp>
    </p:spTree>
    <p:extLst>
      <p:ext uri="{BB962C8B-B14F-4D97-AF65-F5344CB8AC3E}">
        <p14:creationId xmlns:p14="http://schemas.microsoft.com/office/powerpoint/2010/main" val="32675182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3F7B4C4-3DAF-B3FD-6A20-1F045A1E8CD8}"/>
              </a:ext>
            </a:extLst>
          </p:cNvPr>
          <p:cNvSpPr>
            <a:spLocks noGrp="1"/>
          </p:cNvSpPr>
          <p:nvPr>
            <p:ph type="title"/>
          </p:nvPr>
        </p:nvSpPr>
        <p:spPr/>
        <p:txBody>
          <a:bodyPr/>
          <a:lstStyle/>
          <a:p>
            <a:r>
              <a:rPr lang="sv-SE" dirty="0"/>
              <a:t>M11: PROBLEMFINNARE </a:t>
            </a:r>
          </a:p>
        </p:txBody>
      </p:sp>
      <p:sp>
        <p:nvSpPr>
          <p:cNvPr id="3" name="Platshållare för innehåll 2">
            <a:extLst>
              <a:ext uri="{FF2B5EF4-FFF2-40B4-BE49-F238E27FC236}">
                <a16:creationId xmlns:a16="http://schemas.microsoft.com/office/drawing/2014/main" id="{78948F43-8078-62D0-841F-DC791BF78B8C}"/>
              </a:ext>
            </a:extLst>
          </p:cNvPr>
          <p:cNvSpPr>
            <a:spLocks noGrp="1"/>
          </p:cNvSpPr>
          <p:nvPr>
            <p:ph idx="1"/>
          </p:nvPr>
        </p:nvSpPr>
        <p:spPr/>
        <p:txBody>
          <a:bodyPr/>
          <a:lstStyle/>
          <a:p>
            <a:r>
              <a:rPr lang="sv-SE" dirty="0"/>
              <a:t>Den här personen är en riskanalytiker och ser automatiskt problem och försöker beräkna nackdelar och risker. Han/hon trivs bäst med att använda sin förmåga att se hur saker och ting kan bli perfekta, mer pålitliga eller mer effektiva genom att fixas och förändras på något sätt. Den här personen är naturligt medveten om när saker och ting inte brukar fungera och är därför motiverad av att se vad som gick fel och kan förbättras eller vilka faktorer i olika vägval som skapar risk. Ge den här personen möjligheter att använda sin förmåga till problem- och riskanalys.</a:t>
            </a:r>
          </a:p>
        </p:txBody>
      </p:sp>
    </p:spTree>
    <p:extLst>
      <p:ext uri="{BB962C8B-B14F-4D97-AF65-F5344CB8AC3E}">
        <p14:creationId xmlns:p14="http://schemas.microsoft.com/office/powerpoint/2010/main" val="25892083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E6954B4-CA75-649A-D8B0-3A1F3A695D1A}"/>
              </a:ext>
            </a:extLst>
          </p:cNvPr>
          <p:cNvSpPr>
            <a:spLocks noGrp="1"/>
          </p:cNvSpPr>
          <p:nvPr>
            <p:ph type="title"/>
          </p:nvPr>
        </p:nvSpPr>
        <p:spPr/>
        <p:txBody>
          <a:bodyPr/>
          <a:lstStyle/>
          <a:p>
            <a:r>
              <a:rPr lang="sv-SE" dirty="0"/>
              <a:t>Olika chefsroller inom Företaget 2024 </a:t>
            </a:r>
          </a:p>
        </p:txBody>
      </p:sp>
      <p:sp>
        <p:nvSpPr>
          <p:cNvPr id="3" name="Platshållare för innehåll 2">
            <a:extLst>
              <a:ext uri="{FF2B5EF4-FFF2-40B4-BE49-F238E27FC236}">
                <a16:creationId xmlns:a16="http://schemas.microsoft.com/office/drawing/2014/main" id="{9BF909BE-DB04-76E1-253F-BE0669046469}"/>
              </a:ext>
            </a:extLst>
          </p:cNvPr>
          <p:cNvSpPr>
            <a:spLocks noGrp="1"/>
          </p:cNvSpPr>
          <p:nvPr>
            <p:ph idx="1"/>
          </p:nvPr>
        </p:nvSpPr>
        <p:spPr/>
        <p:txBody>
          <a:bodyPr>
            <a:normAutofit/>
          </a:bodyPr>
          <a:lstStyle/>
          <a:p>
            <a:r>
              <a:rPr lang="sv-SE" dirty="0"/>
              <a:t>VD 1</a:t>
            </a:r>
          </a:p>
          <a:p>
            <a:r>
              <a:rPr lang="sv-SE" dirty="0" err="1"/>
              <a:t>vVD</a:t>
            </a:r>
            <a:r>
              <a:rPr lang="sv-SE" dirty="0"/>
              <a:t> 1</a:t>
            </a:r>
          </a:p>
          <a:p>
            <a:r>
              <a:rPr lang="sv-SE" dirty="0"/>
              <a:t>Avdelningschefer 1</a:t>
            </a:r>
          </a:p>
          <a:p>
            <a:r>
              <a:rPr lang="sv-SE" dirty="0"/>
              <a:t>Gruppchef 2</a:t>
            </a:r>
          </a:p>
          <a:p>
            <a:r>
              <a:rPr lang="sv-SE" dirty="0"/>
              <a:t>Utvecklingsansvarig 1</a:t>
            </a:r>
          </a:p>
          <a:p>
            <a:r>
              <a:rPr lang="sv-SE" dirty="0"/>
              <a:t>Affärsansvarig 1</a:t>
            </a:r>
          </a:p>
          <a:p>
            <a:pPr marL="0" indent="0">
              <a:buNone/>
            </a:pPr>
            <a:endParaRPr lang="sv-SE" dirty="0"/>
          </a:p>
          <a:p>
            <a:pPr marL="0" indent="0">
              <a:buNone/>
            </a:pPr>
            <a:endParaRPr lang="sv-SE" dirty="0"/>
          </a:p>
          <a:p>
            <a:endParaRPr lang="sv-SE" dirty="0"/>
          </a:p>
        </p:txBody>
      </p:sp>
    </p:spTree>
    <p:extLst>
      <p:ext uri="{BB962C8B-B14F-4D97-AF65-F5344CB8AC3E}">
        <p14:creationId xmlns:p14="http://schemas.microsoft.com/office/powerpoint/2010/main" val="31474738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34F2DE5-C1E3-ED4E-80E7-9B3D808E41E0}"/>
              </a:ext>
            </a:extLst>
          </p:cNvPr>
          <p:cNvSpPr>
            <a:spLocks noGrp="1"/>
          </p:cNvSpPr>
          <p:nvPr>
            <p:ph type="title"/>
          </p:nvPr>
        </p:nvSpPr>
        <p:spPr>
          <a:xfrm>
            <a:off x="838200" y="132042"/>
            <a:ext cx="10515600" cy="1325563"/>
          </a:xfrm>
        </p:spPr>
        <p:txBody>
          <a:bodyPr/>
          <a:lstStyle/>
          <a:p>
            <a:r>
              <a:rPr lang="sv-SE" dirty="0"/>
              <a:t>Upplägg för </a:t>
            </a:r>
            <a:r>
              <a:rPr lang="sv-SE" dirty="0" err="1"/>
              <a:t>teambuilding</a:t>
            </a:r>
            <a:endParaRPr lang="sv-SE" dirty="0"/>
          </a:p>
        </p:txBody>
      </p:sp>
      <p:sp>
        <p:nvSpPr>
          <p:cNvPr id="6" name="Platshållare för innehåll 5">
            <a:extLst>
              <a:ext uri="{FF2B5EF4-FFF2-40B4-BE49-F238E27FC236}">
                <a16:creationId xmlns:a16="http://schemas.microsoft.com/office/drawing/2014/main" id="{88FFEEE2-007D-6E4A-A495-5BFACF8D0469}"/>
              </a:ext>
            </a:extLst>
          </p:cNvPr>
          <p:cNvSpPr>
            <a:spLocks noGrp="1"/>
          </p:cNvSpPr>
          <p:nvPr>
            <p:ph idx="1"/>
          </p:nvPr>
        </p:nvSpPr>
        <p:spPr>
          <a:xfrm>
            <a:off x="838200" y="1825624"/>
            <a:ext cx="10515600" cy="4808257"/>
          </a:xfrm>
        </p:spPr>
        <p:txBody>
          <a:bodyPr>
            <a:normAutofit/>
          </a:bodyPr>
          <a:lstStyle/>
          <a:p>
            <a:r>
              <a:rPr lang="sv-SE" dirty="0"/>
              <a:t>Det mest intressanta sättet att lära känna dina team-medlemmar är att varje medarbetare får använda uttalandet om sig självt som underlag för en egen beskrivning. Då får du en mer aktiv dialog kring motivation, vad som stimulerar honom/henne mest i ditt ledarskap samt vilka krav på andras kommunikation som han/hon har</a:t>
            </a:r>
          </a:p>
        </p:txBody>
      </p:sp>
    </p:spTree>
    <p:extLst>
      <p:ext uri="{BB962C8B-B14F-4D97-AF65-F5344CB8AC3E}">
        <p14:creationId xmlns:p14="http://schemas.microsoft.com/office/powerpoint/2010/main" val="9294367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34E0993-1FF7-3960-85B8-B84CC06AB272}"/>
              </a:ext>
            </a:extLst>
          </p:cNvPr>
          <p:cNvSpPr>
            <a:spLocks noGrp="1"/>
          </p:cNvSpPr>
          <p:nvPr>
            <p:ph type="title"/>
          </p:nvPr>
        </p:nvSpPr>
        <p:spPr/>
        <p:txBody>
          <a:bodyPr/>
          <a:lstStyle/>
          <a:p>
            <a:r>
              <a:rPr lang="sv-SE" dirty="0"/>
              <a:t>M:s Motivatorer i klartext</a:t>
            </a:r>
          </a:p>
        </p:txBody>
      </p:sp>
      <p:sp>
        <p:nvSpPr>
          <p:cNvPr id="5" name="Platshållare för innehåll 4">
            <a:extLst>
              <a:ext uri="{FF2B5EF4-FFF2-40B4-BE49-F238E27FC236}">
                <a16:creationId xmlns:a16="http://schemas.microsoft.com/office/drawing/2014/main" id="{6BCAA234-EB4C-DB54-DE7F-DEB0CD43AC58}"/>
              </a:ext>
            </a:extLst>
          </p:cNvPr>
          <p:cNvSpPr>
            <a:spLocks noGrp="1"/>
          </p:cNvSpPr>
          <p:nvPr>
            <p:ph idx="1"/>
          </p:nvPr>
        </p:nvSpPr>
        <p:spPr>
          <a:xfrm>
            <a:off x="838200" y="1415332"/>
            <a:ext cx="10515600" cy="5208105"/>
          </a:xfrm>
        </p:spPr>
        <p:txBody>
          <a:bodyPr>
            <a:normAutofit fontScale="70000" lnSpcReduction="20000"/>
          </a:bodyPr>
          <a:lstStyle/>
          <a:p>
            <a:r>
              <a:rPr lang="sv-SE" dirty="0"/>
              <a:t>Intresserad av att nå resultat som är verkningsfulla och påtagliga.</a:t>
            </a:r>
          </a:p>
          <a:p>
            <a:r>
              <a:rPr lang="sv-SE" dirty="0"/>
              <a:t> Fokuserar på effektivt utnyttjande av tid, resurser och människor. </a:t>
            </a:r>
          </a:p>
          <a:p>
            <a:r>
              <a:rPr lang="sv-SE" dirty="0"/>
              <a:t>Möten bör vara produktiva (inte långa och faktaspäckade).</a:t>
            </a:r>
          </a:p>
          <a:p>
            <a:r>
              <a:rPr lang="sv-SE" dirty="0">
                <a:highlight>
                  <a:srgbClr val="FFFF00"/>
                </a:highlight>
              </a:rPr>
              <a:t> M uppskattar människor som får saker och ting gjorda och blir irriterad på dem som insisterar på att analysera, diskutera eller organisera. Är öppen för socialt samspel och taktiska överväganden och gillar människor och aktiviteter som vidgar människors perspektiv och ökar engagemanget hos anställda och kunder. </a:t>
            </a:r>
          </a:p>
          <a:p>
            <a:r>
              <a:rPr lang="sv-SE" dirty="0"/>
              <a:t>Förbered dig före sammanträffanden med M och var kortfattad och rakt på sak. Team, laganda, rättvisa och enighet i uppdrag och normer är förväntade.</a:t>
            </a:r>
          </a:p>
          <a:p>
            <a:r>
              <a:rPr lang="sv-SE" dirty="0"/>
              <a:t> Som ansvarig för ett team kommer han att beskydda teamet från yttre störningar. Ser kollegor som team-medlemmar som förväntas försöka uppnå de ömsesidigt överenskomna målen utan att regelbundet ifrågasätta dem. Ger uttryck för saker som relaterar till vad som är rättvist, rätt eller hur saker ska göras. Kan ha en tendens att undvika diskussioner om inte diskussionen rör absoluta ting (planer, rätt/fel, rättvisa, prejudikat, rutiner, jämlikhet etc.). Därför kan det vara så att han tar i tu med saker först efter det att de blivit mycket allvarliga.</a:t>
            </a:r>
          </a:p>
          <a:p>
            <a:r>
              <a:rPr lang="sv-SE" dirty="0"/>
              <a:t> En person som är duktig att fullfölja projekt med en naturlig fallenhet som projektledare. Gillar verkliga och praktiska resultat. Motsätter sig system som värnar status </a:t>
            </a:r>
            <a:r>
              <a:rPr lang="sv-SE" dirty="0" err="1"/>
              <a:t>quo</a:t>
            </a:r>
            <a:r>
              <a:rPr lang="sv-SE" dirty="0"/>
              <a:t> utan att generera resultat. Förväntar sig hans att medarbetare får jobbet gjort inom fastställda specifikationer och tidtabeller. Beskyddar lojala, pålitliga och kompetenta medarbetare. Har lite tålamod eller sympati för ursäkter. han är intresserad av resultat. </a:t>
            </a:r>
          </a:p>
        </p:txBody>
      </p:sp>
    </p:spTree>
    <p:extLst>
      <p:ext uri="{BB962C8B-B14F-4D97-AF65-F5344CB8AC3E}">
        <p14:creationId xmlns:p14="http://schemas.microsoft.com/office/powerpoint/2010/main" val="34697256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C0FE9BA-799C-633C-5FE3-9BD95E032DD0}"/>
              </a:ext>
            </a:extLst>
          </p:cNvPr>
          <p:cNvSpPr>
            <a:spLocks noGrp="1"/>
          </p:cNvSpPr>
          <p:nvPr>
            <p:ph type="title"/>
          </p:nvPr>
        </p:nvSpPr>
        <p:spPr/>
        <p:txBody>
          <a:bodyPr>
            <a:normAutofit/>
          </a:bodyPr>
          <a:lstStyle/>
          <a:p>
            <a:r>
              <a:rPr lang="sv-SE" dirty="0"/>
              <a:t>Vilka förväntningar har jag/vi på M och H för att vi skall lyckas nå våra mål?</a:t>
            </a:r>
          </a:p>
        </p:txBody>
      </p:sp>
      <p:sp>
        <p:nvSpPr>
          <p:cNvPr id="3" name="Platshållare för innehåll 2">
            <a:extLst>
              <a:ext uri="{FF2B5EF4-FFF2-40B4-BE49-F238E27FC236}">
                <a16:creationId xmlns:a16="http://schemas.microsoft.com/office/drawing/2014/main" id="{048A5933-31B9-384E-874C-9C610A6EDEC6}"/>
              </a:ext>
            </a:extLst>
          </p:cNvPr>
          <p:cNvSpPr>
            <a:spLocks noGrp="1"/>
          </p:cNvSpPr>
          <p:nvPr>
            <p:ph idx="1"/>
          </p:nvPr>
        </p:nvSpPr>
        <p:spPr>
          <a:xfrm>
            <a:off x="662940" y="1825625"/>
            <a:ext cx="10690860" cy="4667250"/>
          </a:xfrm>
        </p:spPr>
        <p:txBody>
          <a:bodyPr>
            <a:normAutofit/>
          </a:bodyPr>
          <a:lstStyle/>
          <a:p>
            <a:endParaRPr lang="sv-SE" dirty="0"/>
          </a:p>
          <a:p>
            <a:endParaRPr lang="sv-SE" dirty="0"/>
          </a:p>
          <a:p>
            <a:r>
              <a:rPr lang="sv-SE" dirty="0"/>
              <a:t>2 och 2</a:t>
            </a:r>
          </a:p>
          <a:p>
            <a:r>
              <a:rPr lang="sv-SE" dirty="0"/>
              <a:t>I storgrupp</a:t>
            </a:r>
          </a:p>
        </p:txBody>
      </p:sp>
    </p:spTree>
    <p:extLst>
      <p:ext uri="{BB962C8B-B14F-4D97-AF65-F5344CB8AC3E}">
        <p14:creationId xmlns:p14="http://schemas.microsoft.com/office/powerpoint/2010/main" val="3112318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DAE3C8E-EE83-F1B9-F11A-265AE30CB4B0}"/>
              </a:ext>
            </a:extLst>
          </p:cNvPr>
          <p:cNvSpPr>
            <a:spLocks noGrp="1"/>
          </p:cNvSpPr>
          <p:nvPr>
            <p:ph type="title"/>
          </p:nvPr>
        </p:nvSpPr>
        <p:spPr>
          <a:xfrm>
            <a:off x="941294" y="365125"/>
            <a:ext cx="10412506" cy="4422028"/>
          </a:xfrm>
        </p:spPr>
        <p:txBody>
          <a:bodyPr>
            <a:normAutofit/>
          </a:bodyPr>
          <a:lstStyle/>
          <a:p>
            <a:r>
              <a:rPr lang="sv-SE" dirty="0"/>
              <a:t>Funderingar/tankar var detta givande?</a:t>
            </a:r>
            <a:br>
              <a:rPr lang="sv-SE" dirty="0"/>
            </a:br>
            <a:br>
              <a:rPr lang="sv-SE" dirty="0"/>
            </a:br>
            <a:br>
              <a:rPr lang="sv-SE" dirty="0"/>
            </a:br>
            <a:br>
              <a:rPr lang="sv-SE" dirty="0"/>
            </a:br>
            <a:r>
              <a:rPr lang="sv-SE" dirty="0"/>
              <a:t>Vilka förväntningar har vi på varandra för att </a:t>
            </a:r>
            <a:r>
              <a:rPr lang="sv-SE" dirty="0" err="1"/>
              <a:t>teamest</a:t>
            </a:r>
            <a:r>
              <a:rPr lang="sv-SE" dirty="0"/>
              <a:t> ska lyckas?</a:t>
            </a:r>
          </a:p>
        </p:txBody>
      </p:sp>
      <p:sp>
        <p:nvSpPr>
          <p:cNvPr id="3" name="Platshållare för innehåll 2">
            <a:extLst>
              <a:ext uri="{FF2B5EF4-FFF2-40B4-BE49-F238E27FC236}">
                <a16:creationId xmlns:a16="http://schemas.microsoft.com/office/drawing/2014/main" id="{DC1CF5E6-DE63-D13D-5D68-A441A42F3839}"/>
              </a:ext>
            </a:extLst>
          </p:cNvPr>
          <p:cNvSpPr>
            <a:spLocks noGrp="1"/>
          </p:cNvSpPr>
          <p:nvPr>
            <p:ph idx="1"/>
          </p:nvPr>
        </p:nvSpPr>
        <p:spPr>
          <a:xfrm>
            <a:off x="358588" y="573741"/>
            <a:ext cx="10995212" cy="5603222"/>
          </a:xfrm>
        </p:spPr>
        <p:txBody>
          <a:bodyPr/>
          <a:lstStyle/>
          <a:p>
            <a:endParaRPr lang="sv-SE" dirty="0"/>
          </a:p>
          <a:p>
            <a:pPr marL="0" indent="0">
              <a:buNone/>
            </a:pPr>
            <a:endParaRPr lang="sv-SE" dirty="0"/>
          </a:p>
        </p:txBody>
      </p:sp>
    </p:spTree>
    <p:extLst>
      <p:ext uri="{BB962C8B-B14F-4D97-AF65-F5344CB8AC3E}">
        <p14:creationId xmlns:p14="http://schemas.microsoft.com/office/powerpoint/2010/main" val="2435231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17771C0-75B5-EB50-4645-479532CFB6C4}"/>
              </a:ext>
            </a:extLst>
          </p:cNvPr>
          <p:cNvSpPr>
            <a:spLocks noGrp="1"/>
          </p:cNvSpPr>
          <p:nvPr>
            <p:ph type="title"/>
          </p:nvPr>
        </p:nvSpPr>
        <p:spPr/>
        <p:txBody>
          <a:bodyPr/>
          <a:lstStyle/>
          <a:p>
            <a:r>
              <a:rPr lang="sv-SE" dirty="0"/>
              <a:t>Upplägg</a:t>
            </a:r>
          </a:p>
        </p:txBody>
      </p:sp>
      <p:sp>
        <p:nvSpPr>
          <p:cNvPr id="3" name="Platshållare för innehåll 2">
            <a:extLst>
              <a:ext uri="{FF2B5EF4-FFF2-40B4-BE49-F238E27FC236}">
                <a16:creationId xmlns:a16="http://schemas.microsoft.com/office/drawing/2014/main" id="{6D252FBD-CCBC-0A4F-7FF1-3F2B37795907}"/>
              </a:ext>
            </a:extLst>
          </p:cNvPr>
          <p:cNvSpPr>
            <a:spLocks noGrp="1"/>
          </p:cNvSpPr>
          <p:nvPr>
            <p:ph idx="1"/>
          </p:nvPr>
        </p:nvSpPr>
        <p:spPr/>
        <p:txBody>
          <a:bodyPr/>
          <a:lstStyle/>
          <a:p>
            <a:r>
              <a:rPr lang="sv-SE" dirty="0"/>
              <a:t>Ni har fått ut era egna Motivatorer mm innan mötet</a:t>
            </a:r>
          </a:p>
          <a:p>
            <a:r>
              <a:rPr lang="sv-SE" dirty="0"/>
              <a:t>Syftet är idag att vi ska gå igenom hur teamet påverkas av våra olika tankemönster</a:t>
            </a:r>
          </a:p>
          <a:p>
            <a:r>
              <a:rPr lang="sv-SE" dirty="0"/>
              <a:t>Lära er mer om hur Motivatorer påverkar gruppens resultat och effektivitet</a:t>
            </a:r>
          </a:p>
          <a:p>
            <a:r>
              <a:rPr lang="sv-SE" dirty="0"/>
              <a:t>Ge varandra kunskap om varandras motivatorer och förstå varandra bättre</a:t>
            </a:r>
          </a:p>
          <a:p>
            <a:r>
              <a:rPr lang="sv-SE" dirty="0"/>
              <a:t>Ge Mikael och Henrik tydliga förväntningar vad ni behöver för att nå våra mål</a:t>
            </a:r>
          </a:p>
        </p:txBody>
      </p:sp>
    </p:spTree>
    <p:extLst>
      <p:ext uri="{BB962C8B-B14F-4D97-AF65-F5344CB8AC3E}">
        <p14:creationId xmlns:p14="http://schemas.microsoft.com/office/powerpoint/2010/main" val="34789512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19D00D4-3121-1943-9400-6B0E595B38F4}"/>
              </a:ext>
            </a:extLst>
          </p:cNvPr>
          <p:cNvSpPr>
            <a:spLocks noGrp="1"/>
          </p:cNvSpPr>
          <p:nvPr>
            <p:ph type="title"/>
          </p:nvPr>
        </p:nvSpPr>
        <p:spPr/>
        <p:txBody>
          <a:bodyPr/>
          <a:lstStyle/>
          <a:p>
            <a:r>
              <a:rPr lang="sv-SE" dirty="0">
                <a:highlight>
                  <a:srgbClr val="FFFF00"/>
                </a:highlight>
              </a:rPr>
              <a:t>Vissa skillnader </a:t>
            </a:r>
            <a:r>
              <a:rPr lang="sv-SE" dirty="0"/>
              <a:t>i teamet</a:t>
            </a:r>
          </a:p>
        </p:txBody>
      </p:sp>
      <p:sp>
        <p:nvSpPr>
          <p:cNvPr id="3" name="Platshållare för innehåll 2">
            <a:extLst>
              <a:ext uri="{FF2B5EF4-FFF2-40B4-BE49-F238E27FC236}">
                <a16:creationId xmlns:a16="http://schemas.microsoft.com/office/drawing/2014/main" id="{406D1716-FCCC-884E-888F-EC454DBFCCC8}"/>
              </a:ext>
            </a:extLst>
          </p:cNvPr>
          <p:cNvSpPr>
            <a:spLocks noGrp="1"/>
          </p:cNvSpPr>
          <p:nvPr>
            <p:ph idx="1"/>
          </p:nvPr>
        </p:nvSpPr>
        <p:spPr>
          <a:xfrm>
            <a:off x="1385047" y="1825625"/>
            <a:ext cx="10515600" cy="4351338"/>
          </a:xfrm>
        </p:spPr>
        <p:txBody>
          <a:bodyPr/>
          <a:lstStyle/>
          <a:p>
            <a:r>
              <a:rPr lang="sv-SE" dirty="0"/>
              <a:t>Majoriteten i teamet ser situationer på olika sätt och värderar från olika utgångspunkter. Det ger en hälsosam bredd i perspektiv och uppmärksamhet på alla typer av frågeställningar.</a:t>
            </a:r>
          </a:p>
          <a:p>
            <a:pPr marL="0" indent="0">
              <a:buNone/>
            </a:pPr>
            <a:endParaRPr lang="sv-SE" dirty="0"/>
          </a:p>
          <a:p>
            <a:r>
              <a:rPr lang="sv-SE" dirty="0"/>
              <a:t>Mångfald i tänkande, som hanteras på ett bra sätt, ger avsevärda fördelar beroende på frånvaron av dubbleringar i tänkandet och skapar fler idéer.</a:t>
            </a:r>
          </a:p>
        </p:txBody>
      </p:sp>
    </p:spTree>
    <p:extLst>
      <p:ext uri="{BB962C8B-B14F-4D97-AF65-F5344CB8AC3E}">
        <p14:creationId xmlns:p14="http://schemas.microsoft.com/office/powerpoint/2010/main" val="16313624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F090031-2FA0-7642-3BF9-3CEE3AFF544F}"/>
              </a:ext>
            </a:extLst>
          </p:cNvPr>
          <p:cNvSpPr>
            <a:spLocks noGrp="1"/>
          </p:cNvSpPr>
          <p:nvPr>
            <p:ph type="title"/>
          </p:nvPr>
        </p:nvSpPr>
        <p:spPr>
          <a:xfrm>
            <a:off x="838200" y="51360"/>
            <a:ext cx="10515600" cy="1325563"/>
          </a:xfrm>
        </p:spPr>
        <p:txBody>
          <a:bodyPr/>
          <a:lstStyle/>
          <a:p>
            <a:r>
              <a:rPr lang="sv-SE" dirty="0"/>
              <a:t>Nackdelar när teamet har Vissa Skillnader </a:t>
            </a:r>
          </a:p>
        </p:txBody>
      </p:sp>
      <p:sp>
        <p:nvSpPr>
          <p:cNvPr id="3" name="Platshållare för innehåll 2">
            <a:extLst>
              <a:ext uri="{FF2B5EF4-FFF2-40B4-BE49-F238E27FC236}">
                <a16:creationId xmlns:a16="http://schemas.microsoft.com/office/drawing/2014/main" id="{62A68BD9-864F-97A4-1738-3CAF138D663B}"/>
              </a:ext>
            </a:extLst>
          </p:cNvPr>
          <p:cNvSpPr>
            <a:spLocks noGrp="1"/>
          </p:cNvSpPr>
          <p:nvPr>
            <p:ph idx="1"/>
          </p:nvPr>
        </p:nvSpPr>
        <p:spPr>
          <a:xfrm>
            <a:off x="681318" y="1376924"/>
            <a:ext cx="10582835" cy="5429716"/>
          </a:xfrm>
        </p:spPr>
        <p:txBody>
          <a:bodyPr>
            <a:normAutofit/>
          </a:bodyPr>
          <a:lstStyle/>
          <a:p>
            <a:pPr marL="0" indent="0">
              <a:buNone/>
            </a:pPr>
            <a:endParaRPr lang="sv-SE" dirty="0"/>
          </a:p>
          <a:p>
            <a:pPr marL="0" indent="0">
              <a:buNone/>
            </a:pPr>
            <a:r>
              <a:rPr lang="sv-SE" dirty="0"/>
              <a:t>hur ni fungerar i teamet behöver följas upp mycket regelbundet. Det gäller särskilt upplevelsen av att teamet jobbar mot samma mål, på ett överenskommet och bra sätt, med tillräckligt beslutsunderlag samt att öppenhet finns mot alla team-medlemmar. </a:t>
            </a:r>
          </a:p>
          <a:p>
            <a:pPr marL="0" indent="0">
              <a:buNone/>
            </a:pPr>
            <a:endParaRPr lang="sv-SE" dirty="0"/>
          </a:p>
          <a:p>
            <a:pPr marL="0" indent="0">
              <a:buNone/>
            </a:pPr>
            <a:r>
              <a:rPr lang="sv-SE" dirty="0"/>
              <a:t>olikheter i tänkandet kan leda till stressfyllda situationer. Teamet har en potential för hög stressnivå</a:t>
            </a:r>
          </a:p>
          <a:p>
            <a:pPr marL="0" indent="0">
              <a:buNone/>
            </a:pPr>
            <a:endParaRPr lang="sv-SE" dirty="0"/>
          </a:p>
          <a:p>
            <a:pPr marL="0" indent="0">
              <a:buNone/>
            </a:pPr>
            <a:r>
              <a:rPr lang="sv-SE" dirty="0"/>
              <a:t>teamskapande åtgärder och extra tid för att dra slutsatser kring hur teamet fungerar behövs också regelbundet</a:t>
            </a:r>
          </a:p>
        </p:txBody>
      </p:sp>
    </p:spTree>
    <p:extLst>
      <p:ext uri="{BB962C8B-B14F-4D97-AF65-F5344CB8AC3E}">
        <p14:creationId xmlns:p14="http://schemas.microsoft.com/office/powerpoint/2010/main" val="3853170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1584E18-802C-89A5-50FC-F752483AEBB5}"/>
              </a:ext>
            </a:extLst>
          </p:cNvPr>
          <p:cNvSpPr>
            <a:spLocks noGrp="1"/>
          </p:cNvSpPr>
          <p:nvPr>
            <p:ph type="title"/>
          </p:nvPr>
        </p:nvSpPr>
        <p:spPr/>
        <p:txBody>
          <a:bodyPr/>
          <a:lstStyle/>
          <a:p>
            <a:r>
              <a:rPr lang="sv-SE" dirty="0"/>
              <a:t>Fördelar med att ha Medium Allsidighet</a:t>
            </a:r>
          </a:p>
        </p:txBody>
      </p:sp>
      <p:sp>
        <p:nvSpPr>
          <p:cNvPr id="3" name="Platshållare för innehåll 2">
            <a:extLst>
              <a:ext uri="{FF2B5EF4-FFF2-40B4-BE49-F238E27FC236}">
                <a16:creationId xmlns:a16="http://schemas.microsoft.com/office/drawing/2014/main" id="{8CA87905-6089-29EF-17C3-8064575D3E28}"/>
              </a:ext>
            </a:extLst>
          </p:cNvPr>
          <p:cNvSpPr>
            <a:spLocks noGrp="1"/>
          </p:cNvSpPr>
          <p:nvPr>
            <p:ph idx="1"/>
          </p:nvPr>
        </p:nvSpPr>
        <p:spPr>
          <a:xfrm>
            <a:off x="838200" y="1825625"/>
            <a:ext cx="10564906" cy="4351338"/>
          </a:xfrm>
        </p:spPr>
        <p:txBody>
          <a:bodyPr>
            <a:normAutofit lnSpcReduction="10000"/>
          </a:bodyPr>
          <a:lstStyle/>
          <a:p>
            <a:pPr marL="0" indent="0">
              <a:buNone/>
            </a:pPr>
            <a:endParaRPr lang="sv-SE" dirty="0"/>
          </a:p>
          <a:p>
            <a:r>
              <a:rPr lang="sv-SE" dirty="0"/>
              <a:t> Olikheter kan skapa spänningar men gruppen har medelstor Allsidighet (den samlade, totala förmågan att uppfatta och värdera information). Det betyder att teamet gränsar till att tänka likartat och har därför lätt för att utveckla och bibehålla ömsesidig respekt</a:t>
            </a:r>
          </a:p>
          <a:p>
            <a:endParaRPr lang="sv-SE" dirty="0"/>
          </a:p>
          <a:p>
            <a:r>
              <a:rPr lang="sv-SE" dirty="0"/>
              <a:t>Nackdelar med att ha Medium Allsidighet Teamet har inte automatiskt förmåga att se alla de faktorer som är viktiga för att nå framgång. Dessa identifieras i avsnittet ”Krav på ledarskap”. Påståenden som har koppling till de tankemönster som teamet delar, visar inom vilka områden teamet riskerar att bortse ifrån</a:t>
            </a:r>
          </a:p>
        </p:txBody>
      </p:sp>
    </p:spTree>
    <p:extLst>
      <p:ext uri="{BB962C8B-B14F-4D97-AF65-F5344CB8AC3E}">
        <p14:creationId xmlns:p14="http://schemas.microsoft.com/office/powerpoint/2010/main" val="11143933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1171AFB-2727-CBCC-BCC7-EE5057F2685F}"/>
              </a:ext>
            </a:extLst>
          </p:cNvPr>
          <p:cNvSpPr>
            <a:spLocks noGrp="1"/>
          </p:cNvSpPr>
          <p:nvPr>
            <p:ph type="title"/>
          </p:nvPr>
        </p:nvSpPr>
        <p:spPr/>
        <p:txBody>
          <a:bodyPr/>
          <a:lstStyle/>
          <a:p>
            <a:r>
              <a:rPr lang="sv-SE" dirty="0"/>
              <a:t>Kraven på teamledaren</a:t>
            </a:r>
          </a:p>
        </p:txBody>
      </p:sp>
      <p:sp>
        <p:nvSpPr>
          <p:cNvPr id="3" name="Platshållare för innehåll 2">
            <a:extLst>
              <a:ext uri="{FF2B5EF4-FFF2-40B4-BE49-F238E27FC236}">
                <a16:creationId xmlns:a16="http://schemas.microsoft.com/office/drawing/2014/main" id="{9598A933-8E89-CE9B-8A31-AB85DDD06199}"/>
              </a:ext>
            </a:extLst>
          </p:cNvPr>
          <p:cNvSpPr>
            <a:spLocks noGrp="1"/>
          </p:cNvSpPr>
          <p:nvPr>
            <p:ph idx="1"/>
          </p:nvPr>
        </p:nvSpPr>
        <p:spPr>
          <a:xfrm>
            <a:off x="546847" y="1568824"/>
            <a:ext cx="10806953" cy="4924051"/>
          </a:xfrm>
        </p:spPr>
        <p:txBody>
          <a:bodyPr>
            <a:normAutofit fontScale="92500" lnSpcReduction="20000"/>
          </a:bodyPr>
          <a:lstStyle/>
          <a:p>
            <a:r>
              <a:rPr lang="sv-SE" dirty="0"/>
              <a:t>Kraven på teamledaren varierar  genom att medlemmarna i teamet är tämligen lika varandra i sina tankemönster kommer de att reagera på ungefär samma typ av ledarskap från din sida. I den meningen har teamledaren låga krav på sig som ledare. Den ledarstil som fungerar för en medarbetare kommer sannolikt att fungera för de flesta i gruppen. </a:t>
            </a:r>
          </a:p>
          <a:p>
            <a:r>
              <a:rPr lang="sv-SE" dirty="0"/>
              <a:t>Men teamledaren har också höga krav på sig som ledare av den anledningen att teamet endast har medelstor Allsidighet. Den lilla Allsidigheten och bristen på olika skilda perspektiv gör gruppen sårbar. Teamets Allsidighet är måttligt stort, vilket betyder att medlemmarna har skilda perspektiv. </a:t>
            </a:r>
          </a:p>
          <a:p>
            <a:r>
              <a:rPr lang="sv-SE" dirty="0">
                <a:highlight>
                  <a:srgbClr val="FFFF00"/>
                </a:highlight>
              </a:rPr>
              <a:t>Det innebär att det är ytterst viktigt för medlemmarna att ta sig tid, kraft och engagemang att lyssna på varandra. De måste också reflektera över de synpunkter som inte ögonblickligen verkar vara begripliga</a:t>
            </a:r>
            <a:r>
              <a:rPr lang="sv-SE" dirty="0"/>
              <a:t>. Om man inte gör detta är risken stor att medlemmarna på sikt kan tappa respekten för varandra. Stress, uttröttning och bristande förmåga att ta hand om sig självt är den här gruppens värsta fiender. Mått för skillnader i teamets tankemönster Kraven på teamledare</a:t>
            </a:r>
          </a:p>
        </p:txBody>
      </p:sp>
    </p:spTree>
    <p:extLst>
      <p:ext uri="{BB962C8B-B14F-4D97-AF65-F5344CB8AC3E}">
        <p14:creationId xmlns:p14="http://schemas.microsoft.com/office/powerpoint/2010/main" val="22950584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E6036E9-08D7-37E2-00AC-7E3595BE3566}"/>
              </a:ext>
            </a:extLst>
          </p:cNvPr>
          <p:cNvSpPr>
            <a:spLocks noGrp="1"/>
          </p:cNvSpPr>
          <p:nvPr>
            <p:ph type="title"/>
          </p:nvPr>
        </p:nvSpPr>
        <p:spPr/>
        <p:txBody>
          <a:bodyPr/>
          <a:lstStyle/>
          <a:p>
            <a:r>
              <a:rPr lang="sv-SE" dirty="0"/>
              <a:t>Förteckning över personer och motivatorer-fokus i sammanställningen </a:t>
            </a:r>
          </a:p>
        </p:txBody>
      </p:sp>
      <p:sp>
        <p:nvSpPr>
          <p:cNvPr id="3" name="Platshållare för innehåll 2">
            <a:extLst>
              <a:ext uri="{FF2B5EF4-FFF2-40B4-BE49-F238E27FC236}">
                <a16:creationId xmlns:a16="http://schemas.microsoft.com/office/drawing/2014/main" id="{F436A2CE-60D3-10D4-6F36-5321A591DE5A}"/>
              </a:ext>
            </a:extLst>
          </p:cNvPr>
          <p:cNvSpPr>
            <a:spLocks noGrp="1"/>
          </p:cNvSpPr>
          <p:nvPr>
            <p:ph idx="1"/>
          </p:nvPr>
        </p:nvSpPr>
        <p:spPr>
          <a:xfrm>
            <a:off x="838200" y="1786255"/>
            <a:ext cx="10515600" cy="4706620"/>
          </a:xfrm>
        </p:spPr>
        <p:txBody>
          <a:bodyPr>
            <a:normAutofit lnSpcReduction="10000"/>
          </a:bodyPr>
          <a:lstStyle/>
          <a:p>
            <a:r>
              <a:rPr lang="sv-SE" b="1" dirty="0"/>
              <a:t>Chefer:			Motivatorer	:		Fokusområden:			</a:t>
            </a:r>
          </a:p>
          <a:p>
            <a:r>
              <a:rPr lang="sv-SE" dirty="0"/>
              <a:t>L				M 1,M2,M3,M6M9	F6,F9,F11</a:t>
            </a:r>
          </a:p>
          <a:p>
            <a:r>
              <a:rPr lang="sv-SE" dirty="0"/>
              <a:t>H				M1,M2,M3,M4, M10	F6,F9,F15</a:t>
            </a:r>
          </a:p>
          <a:p>
            <a:r>
              <a:rPr lang="sv-SE" dirty="0"/>
              <a:t> J		  		M2,M4,M6,M10		F1,F4F8,F9,F15,F16</a:t>
            </a:r>
          </a:p>
          <a:p>
            <a:r>
              <a:rPr lang="sv-SE" dirty="0"/>
              <a:t> L				M1,M2;M3,M4,M10	F6,F9		</a:t>
            </a:r>
          </a:p>
          <a:p>
            <a:r>
              <a:rPr lang="sv-SE" dirty="0"/>
              <a:t> D				M2,M3,M4,M10		F1,F4,F6,F9,F22</a:t>
            </a:r>
          </a:p>
          <a:p>
            <a:r>
              <a:rPr lang="sv-SE" dirty="0"/>
              <a:t> N				M1,M2,M4,M10		F4,F5,F8,F9</a:t>
            </a:r>
          </a:p>
          <a:p>
            <a:r>
              <a:rPr lang="sv-SE" dirty="0"/>
              <a:t> T			 	M1,M2,M3,M4,M10	F6.F9</a:t>
            </a:r>
          </a:p>
          <a:p>
            <a:r>
              <a:rPr lang="sv-SE" dirty="0"/>
              <a:t> M		   		se texten</a:t>
            </a:r>
          </a:p>
          <a:p>
            <a:endParaRPr lang="sv-SE" dirty="0"/>
          </a:p>
        </p:txBody>
      </p:sp>
    </p:spTree>
    <p:extLst>
      <p:ext uri="{BB962C8B-B14F-4D97-AF65-F5344CB8AC3E}">
        <p14:creationId xmlns:p14="http://schemas.microsoft.com/office/powerpoint/2010/main" val="19872762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0069C5E-E453-5A17-9266-58BFCE2137E3}"/>
              </a:ext>
            </a:extLst>
          </p:cNvPr>
          <p:cNvSpPr>
            <a:spLocks noGrp="1"/>
          </p:cNvSpPr>
          <p:nvPr>
            <p:ph type="title"/>
          </p:nvPr>
        </p:nvSpPr>
        <p:spPr/>
        <p:txBody>
          <a:bodyPr/>
          <a:lstStyle/>
          <a:p>
            <a:r>
              <a:rPr lang="sv-SE" dirty="0"/>
              <a:t>Motivatorer </a:t>
            </a:r>
          </a:p>
        </p:txBody>
      </p:sp>
      <p:sp>
        <p:nvSpPr>
          <p:cNvPr id="3" name="Platshållare för innehåll 2">
            <a:extLst>
              <a:ext uri="{FF2B5EF4-FFF2-40B4-BE49-F238E27FC236}">
                <a16:creationId xmlns:a16="http://schemas.microsoft.com/office/drawing/2014/main" id="{25B94B37-BFED-778D-05FD-80FA5005CD5D}"/>
              </a:ext>
            </a:extLst>
          </p:cNvPr>
          <p:cNvSpPr>
            <a:spLocks noGrp="1"/>
          </p:cNvSpPr>
          <p:nvPr>
            <p:ph idx="1"/>
          </p:nvPr>
        </p:nvSpPr>
        <p:spPr/>
        <p:txBody>
          <a:bodyPr/>
          <a:lstStyle/>
          <a:p>
            <a:r>
              <a:rPr lang="sv-SE" dirty="0"/>
              <a:t>M1: DU KAN RÄKNA MED MIG</a:t>
            </a:r>
          </a:p>
          <a:p>
            <a:r>
              <a:rPr lang="sv-SE" dirty="0"/>
              <a:t> Att leva upp till sina egna mål, förväntningar, krav och värderingar. Den här motivatorn indikerar att personen ser sig själv som bra när han/hon lever upp till sina egna förväntningar och krav, uppfattas av andra leva upp till vad han/hon tänker om sig själv (jag är pålitlig och därför är det bra när andra ser mig som pålitlig). Han/hon vill också följa sin plan för att nå sina framtida mål och motsvara sina egna ambitioner. Feedback av det här slaget stimulerar personer som tänker på </a:t>
            </a:r>
          </a:p>
        </p:txBody>
      </p:sp>
    </p:spTree>
    <p:extLst>
      <p:ext uri="{BB962C8B-B14F-4D97-AF65-F5344CB8AC3E}">
        <p14:creationId xmlns:p14="http://schemas.microsoft.com/office/powerpoint/2010/main" val="216876383"/>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 ma:contentTypeID="0x01010003DCA7CA0E348F42B2CED26CDCCB3394" ma:contentTypeVersion="16" ma:contentTypeDescription="Skapa ett nytt dokument." ma:contentTypeScope="" ma:versionID="559cb669fa10110c1aa08ea437d3a42f">
  <xsd:schema xmlns:xsd="http://www.w3.org/2001/XMLSchema" xmlns:xs="http://www.w3.org/2001/XMLSchema" xmlns:p="http://schemas.microsoft.com/office/2006/metadata/properties" xmlns:ns3="9386fa42-85e6-4819-b33a-2d9db1e17272" xmlns:ns4="5d23daea-3b73-48a6-a080-7107c1daa5df" targetNamespace="http://schemas.microsoft.com/office/2006/metadata/properties" ma:root="true" ma:fieldsID="e57114a4955b1726ef2dd3cd691da26a" ns3:_="" ns4:_="">
    <xsd:import namespace="9386fa42-85e6-4819-b33a-2d9db1e17272"/>
    <xsd:import namespace="5d23daea-3b73-48a6-a080-7107c1daa5df"/>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KeyPoints" minOccurs="0"/>
                <xsd:element ref="ns3:MediaServiceKeyPoints" minOccurs="0"/>
                <xsd:element ref="ns3:MediaServiceDateTaken" minOccurs="0"/>
                <xsd:element ref="ns3:MediaServiceAutoTags" minOccurs="0"/>
                <xsd:element ref="ns3:MediaServiceGenerationTime" minOccurs="0"/>
                <xsd:element ref="ns3:MediaServiceEventHashCode" minOccurs="0"/>
                <xsd:element ref="ns3:MediaServiceSearchProperties" minOccurs="0"/>
                <xsd:element ref="ns3:_activity" minOccurs="0"/>
                <xsd:element ref="ns3:MediaServiceObjectDetectorVersions" minOccurs="0"/>
                <xsd:element ref="ns3:MediaServiceSystemTags"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386fa42-85e6-4819-b33a-2d9db1e1727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AutoTags" ma:index="16" nillable="true" ma:displayName="Tags" ma:internalName="MediaServiceAutoTags"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SearchProperties" ma:index="19" nillable="true" ma:displayName="MediaServiceSearchProperties" ma:hidden="true" ma:internalName="MediaServiceSearchProperties" ma:readOnly="true">
      <xsd:simpleType>
        <xsd:restriction base="dms:Note"/>
      </xsd:simpleType>
    </xsd:element>
    <xsd:element name="_activity" ma:index="20" nillable="true" ma:displayName="_activity" ma:hidden="true" ma:internalName="_activity">
      <xsd:simpleType>
        <xsd:restriction base="dms:Note"/>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OCR" ma:index="23"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d23daea-3b73-48a6-a080-7107c1daa5df" elementFormDefault="qualified">
    <xsd:import namespace="http://schemas.microsoft.com/office/2006/documentManagement/types"/>
    <xsd:import namespace="http://schemas.microsoft.com/office/infopath/2007/PartnerControls"/>
    <xsd:element name="SharedWithUsers" ma:index="10" nillable="true" ma:displayName="Dela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Delat med information" ma:internalName="SharedWithDetails" ma:readOnly="true">
      <xsd:simpleType>
        <xsd:restriction base="dms:Note">
          <xsd:maxLength value="255"/>
        </xsd:restriction>
      </xsd:simpleType>
    </xsd:element>
    <xsd:element name="SharingHintHash" ma:index="12" nillable="true" ma:displayName="Delar tips,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activity xmlns="9386fa42-85e6-4819-b33a-2d9db1e17272" xsi:nil="true"/>
  </documentManagement>
</p:properties>
</file>

<file path=customXml/itemProps1.xml><?xml version="1.0" encoding="utf-8"?>
<ds:datastoreItem xmlns:ds="http://schemas.openxmlformats.org/officeDocument/2006/customXml" ds:itemID="{E7E9558E-AA41-44D4-943A-999351E24201}">
  <ds:schemaRefs>
    <ds:schemaRef ds:uri="http://schemas.microsoft.com/sharepoint/v3/contenttype/forms"/>
  </ds:schemaRefs>
</ds:datastoreItem>
</file>

<file path=customXml/itemProps2.xml><?xml version="1.0" encoding="utf-8"?>
<ds:datastoreItem xmlns:ds="http://schemas.openxmlformats.org/officeDocument/2006/customXml" ds:itemID="{BF2799CD-549B-4093-BB9A-8374DB238BE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386fa42-85e6-4819-b33a-2d9db1e17272"/>
    <ds:schemaRef ds:uri="5d23daea-3b73-48a6-a080-7107c1daa5d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1E2CF57-DC15-486A-B5AB-C7420875D40D}">
  <ds:schemaRefs>
    <ds:schemaRef ds:uri="http://www.w3.org/XML/1998/namespace"/>
    <ds:schemaRef ds:uri="http://schemas.microsoft.com/office/2006/metadata/properties"/>
    <ds:schemaRef ds:uri="http://purl.org/dc/terms/"/>
    <ds:schemaRef ds:uri="9386fa42-85e6-4819-b33a-2d9db1e17272"/>
    <ds:schemaRef ds:uri="http://schemas.microsoft.com/office/2006/documentManagement/types"/>
    <ds:schemaRef ds:uri="http://schemas.microsoft.com/office/infopath/2007/PartnerControls"/>
    <ds:schemaRef ds:uri="http://schemas.openxmlformats.org/package/2006/metadata/core-properties"/>
    <ds:schemaRef ds:uri="http://purl.org/dc/dcmitype/"/>
    <ds:schemaRef ds:uri="http://purl.org/dc/elements/1.1/"/>
    <ds:schemaRef ds:uri="5d23daea-3b73-48a6-a080-7107c1daa5df"/>
  </ds:schemaRefs>
</ds:datastoreItem>
</file>

<file path=docProps/app.xml><?xml version="1.0" encoding="utf-8"?>
<Properties xmlns="http://schemas.openxmlformats.org/officeDocument/2006/extended-properties" xmlns:vt="http://schemas.openxmlformats.org/officeDocument/2006/docPropsVTypes">
  <TotalTime>374</TotalTime>
  <Words>2438</Words>
  <Application>Microsoft Macintosh PowerPoint</Application>
  <PresentationFormat>Bredbild</PresentationFormat>
  <Paragraphs>89</Paragraphs>
  <Slides>23</Slides>
  <Notes>2</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23</vt:i4>
      </vt:variant>
    </vt:vector>
  </HeadingPairs>
  <TitlesOfParts>
    <vt:vector size="28" baseType="lpstr">
      <vt:lpstr>Arial</vt:lpstr>
      <vt:lpstr>Calibri</vt:lpstr>
      <vt:lpstr>Calibri Light</vt:lpstr>
      <vt:lpstr>Garamond</vt:lpstr>
      <vt:lpstr>Office-tema</vt:lpstr>
      <vt:lpstr>PowerPoint-presentation</vt:lpstr>
      <vt:lpstr>Olika chefsroller inom Företaget 2024 </vt:lpstr>
      <vt:lpstr>Upplägg</vt:lpstr>
      <vt:lpstr>Vissa skillnader i teamet</vt:lpstr>
      <vt:lpstr>Nackdelar när teamet har Vissa Skillnader </vt:lpstr>
      <vt:lpstr>Fördelar med att ha Medium Allsidighet</vt:lpstr>
      <vt:lpstr>Kraven på teamledaren</vt:lpstr>
      <vt:lpstr>Förteckning över personer och motivatorer-fokus i sammanställningen </vt:lpstr>
      <vt:lpstr>Motivatorer </vt:lpstr>
      <vt:lpstr>M2: JAG ÄR EN HELHJÄRTAD LAGSPELARE </vt:lpstr>
      <vt:lpstr>M3: JAG KAN GÖRA DET </vt:lpstr>
      <vt:lpstr>M4: LÅT OSS FÅ JOBBET GJORT </vt:lpstr>
      <vt:lpstr>M5: JAG ÄR UNIK </vt:lpstr>
      <vt:lpstr>M6: JAG BRYR MIG OM DIG </vt:lpstr>
      <vt:lpstr>M7: JAG SER DET ANNORLUNDA </vt:lpstr>
      <vt:lpstr>M8: JAG SKÖTER MIG SJÄLV </vt:lpstr>
      <vt:lpstr>M9: PROBLEMLÖSARE </vt:lpstr>
      <vt:lpstr>M10: PROJEKTARBETAREN </vt:lpstr>
      <vt:lpstr>M11: PROBLEMFINNARE </vt:lpstr>
      <vt:lpstr>Upplägg för teambuilding</vt:lpstr>
      <vt:lpstr>M:s Motivatorer i klartext</vt:lpstr>
      <vt:lpstr>Vilka förväntningar har jag/vi på M och H för att vi skall lyckas nå våra mål?</vt:lpstr>
      <vt:lpstr>Funderingar/tankar var detta givande?    Vilka förväntningar har vi på varandra för att teamest ska lyckas?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Microsoft Office-användare</dc:creator>
  <cp:lastModifiedBy>Lillemor Thorsen</cp:lastModifiedBy>
  <cp:revision>16</cp:revision>
  <dcterms:created xsi:type="dcterms:W3CDTF">2022-02-19T10:55:54Z</dcterms:created>
  <dcterms:modified xsi:type="dcterms:W3CDTF">2024-10-01T11:06:41Z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0x01010003DCA7CA0E348F42B2CED26CDCCB3394</vt:lpwstr>
  </property>
</Properties>
</file>